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56"/>
  </p:handoutMasterIdLst>
  <p:sldIdLst>
    <p:sldId id="397" r:id="rId3"/>
    <p:sldId id="409" r:id="rId4"/>
    <p:sldId id="410" r:id="rId5"/>
    <p:sldId id="412" r:id="rId6"/>
    <p:sldId id="414" r:id="rId7"/>
    <p:sldId id="416" r:id="rId8"/>
    <p:sldId id="415" r:id="rId9"/>
    <p:sldId id="417" r:id="rId10"/>
    <p:sldId id="411" r:id="rId11"/>
    <p:sldId id="256" r:id="rId13"/>
    <p:sldId id="393" r:id="rId14"/>
    <p:sldId id="394" r:id="rId15"/>
    <p:sldId id="395" r:id="rId16"/>
    <p:sldId id="396" r:id="rId17"/>
    <p:sldId id="405" r:id="rId18"/>
    <p:sldId id="406" r:id="rId19"/>
    <p:sldId id="398" r:id="rId20"/>
    <p:sldId id="399" r:id="rId21"/>
    <p:sldId id="400" r:id="rId22"/>
    <p:sldId id="401" r:id="rId23"/>
    <p:sldId id="402" r:id="rId24"/>
    <p:sldId id="403" r:id="rId25"/>
    <p:sldId id="404" r:id="rId26"/>
    <p:sldId id="392" r:id="rId27"/>
    <p:sldId id="339" r:id="rId28"/>
    <p:sldId id="357" r:id="rId29"/>
    <p:sldId id="358" r:id="rId30"/>
    <p:sldId id="367" r:id="rId31"/>
    <p:sldId id="349" r:id="rId32"/>
    <p:sldId id="350" r:id="rId33"/>
    <p:sldId id="326" r:id="rId34"/>
    <p:sldId id="368" r:id="rId35"/>
    <p:sldId id="351" r:id="rId36"/>
    <p:sldId id="352" r:id="rId37"/>
    <p:sldId id="356" r:id="rId38"/>
    <p:sldId id="371" r:id="rId39"/>
    <p:sldId id="353" r:id="rId40"/>
    <p:sldId id="354" r:id="rId41"/>
    <p:sldId id="355" r:id="rId42"/>
    <p:sldId id="329" r:id="rId43"/>
    <p:sldId id="369" r:id="rId44"/>
    <p:sldId id="359" r:id="rId45"/>
    <p:sldId id="360" r:id="rId46"/>
    <p:sldId id="361" r:id="rId47"/>
    <p:sldId id="366" r:id="rId48"/>
    <p:sldId id="362" r:id="rId49"/>
    <p:sldId id="364" r:id="rId50"/>
    <p:sldId id="365" r:id="rId51"/>
    <p:sldId id="370" r:id="rId52"/>
    <p:sldId id="348" r:id="rId53"/>
    <p:sldId id="372" r:id="rId54"/>
    <p:sldId id="294" r:id="rId5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95" autoAdjust="0"/>
    <p:restoredTop sz="94660"/>
  </p:normalViewPr>
  <p:slideViewPr>
    <p:cSldViewPr snapToGrid="0" showGuides="1">
      <p:cViewPr varScale="1">
        <p:scale>
          <a:sx n="114" d="100"/>
          <a:sy n="114" d="100"/>
        </p:scale>
        <p:origin x="696" y="67"/>
      </p:cViewPr>
      <p:guideLst>
        <p:guide orient="horz" pos="1605"/>
        <p:guide pos="2880"/>
      </p:guideLst>
    </p:cSldViewPr>
  </p:slideViewPr>
  <p:notesTextViewPr>
    <p:cViewPr>
      <p:scale>
        <a:sx n="1" d="1"/>
        <a:sy n="1" d="1"/>
      </p:scale>
      <p:origin x="0" y="0"/>
    </p:cViewPr>
  </p:notesText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handoutMaster" Target="handoutMasters/handoutMaster1.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047B4B-F58B-4EDF-901E-7B59A070765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CCD508-8BDD-43C3-A54A-C9825CD85D0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204107-86C0-4C17-A5DA-801F0B53C98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B44E3C-3DF8-4DAB-8577-821963C5AA0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占地方的地方都是</a:t>
            </a:r>
            <a:r>
              <a:rPr lang="en-US" altLang="zh-CN"/>
              <a:t>VS</a:t>
            </a:r>
            <a:r>
              <a:rPr lang="zh-CN" altLang="en-US"/>
              <a:t>的</a:t>
            </a:r>
            <a:r>
              <a:rPr lang="en-US" altLang="zh-CN"/>
              <a:t>v</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矩形 1"/>
          <p:cNvSpPr/>
          <p:nvPr userDrawn="1"/>
        </p:nvSpPr>
        <p:spPr>
          <a:xfrm rot="5400000">
            <a:off x="3147331" y="-836840"/>
            <a:ext cx="2793352" cy="9610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rot="5400000">
            <a:off x="2278697" y="-1492511"/>
            <a:ext cx="4586606" cy="8281332"/>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5E98B445-5610-43E4-A103-3BB698A1C53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0D21812-0F0A-43FC-A10D-763C2B495E4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5E98B445-5610-43E4-A103-3BB698A1C53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0D21812-0F0A-43FC-A10D-763C2B495E4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矩形 2"/>
          <p:cNvSpPr/>
          <p:nvPr userDrawn="1"/>
        </p:nvSpPr>
        <p:spPr>
          <a:xfrm rot="5400000">
            <a:off x="3193983" y="-930144"/>
            <a:ext cx="2709380" cy="9713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2167862" y="-1769034"/>
            <a:ext cx="4808276" cy="86815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20830" y="167612"/>
            <a:ext cx="991953" cy="9919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5E98B445-5610-43E4-A103-3BB698A1C53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0D21812-0F0A-43FC-A10D-763C2B495E4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5E98B445-5610-43E4-A103-3BB698A1C53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0D21812-0F0A-43FC-A10D-763C2B495E4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5E98B445-5610-43E4-A103-3BB698A1C539}"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0D21812-0F0A-43FC-A10D-763C2B495E4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E98B445-5610-43E4-A103-3BB698A1C539}"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0D21812-0F0A-43FC-A10D-763C2B495E4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98B445-5610-43E4-A103-3BB698A1C539}"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0D21812-0F0A-43FC-A10D-763C2B495E4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5E98B445-5610-43E4-A103-3BB698A1C53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0D21812-0F0A-43FC-A10D-763C2B495E4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5E98B445-5610-43E4-A103-3BB698A1C53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0D21812-0F0A-43FC-A10D-763C2B495E4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E98B445-5610-43E4-A103-3BB698A1C539}"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0D21812-0F0A-43FC-A10D-763C2B495E4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jpeg"/><Relationship Id="rId1" Type="http://schemas.openxmlformats.org/officeDocument/2006/relationships/image" Target="../media/image33.jpe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jpeg"/><Relationship Id="rId1" Type="http://schemas.openxmlformats.org/officeDocument/2006/relationships/image" Target="../media/image43.jpe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image" Target="../media/image43.jpe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9.jpeg"/><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image" Target="../media/image43.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1.png"/><Relationship Id="rId2" Type="http://schemas.microsoft.com/office/2007/relationships/media" Target="../media/media1.mp4"/><Relationship Id="rId1" Type="http://schemas.openxmlformats.org/officeDocument/2006/relationships/video" Target="../media/media1.mp4"/></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file:///C:\Users\DELL\AppData\Local\Temp\wps\INetCache\9814ad9bb91651808c3c529c76a8f3f6" TargetMode="Externa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397513" y="1657578"/>
            <a:ext cx="8348980" cy="1353185"/>
          </a:xfrm>
          <a:prstGeom prst="rect">
            <a:avLst/>
          </a:prstGeom>
        </p:spPr>
        <p:txBody>
          <a:bodyPr wrap="none">
            <a:spAutoFit/>
          </a:bodyPr>
          <a:lstStyle/>
          <a:p>
            <a:pPr algn="ctr">
              <a:defRPr/>
            </a:pPr>
            <a:r>
              <a:rPr 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a:t>
            </a: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端管云</a:t>
            </a:r>
            <a:r>
              <a:rPr lang="en-US" altLang="zh-CN"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+AI</a:t>
            </a: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（算法）</a:t>
            </a:r>
            <a:r>
              <a:rPr lang="en-US" altLang="zh-CN"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a:t>
            </a:r>
            <a:endParaRPr lang="en-US" altLang="zh-CN"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a:p>
            <a:pPr algn="ctr">
              <a:defRPr/>
            </a:pPr>
            <a:r>
              <a:rPr lang="en-US" altLang="zh-CN"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a:t>
            </a: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大数据时代下</a:t>
            </a: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应用统计向人工智能的</a:t>
            </a: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延伸</a:t>
            </a:r>
            <a:endPar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a:p>
            <a:pPr algn="ctr">
              <a:defRPr/>
            </a:pPr>
            <a:r>
              <a:rPr lang="zh-CN" altLang="en-US"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（以自开发人体动作识别小程序为例）</a:t>
            </a:r>
            <a:endParaRPr lang="zh-CN" altLang="en-US"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p:txBody>
      </p:sp>
      <p:cxnSp>
        <p:nvCxnSpPr>
          <p:cNvPr id="12" name="直接连接符 11"/>
          <p:cNvCxnSpPr/>
          <p:nvPr/>
        </p:nvCxnSpPr>
        <p:spPr>
          <a:xfrm>
            <a:off x="3699453" y="3472240"/>
            <a:ext cx="1655448"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48690" y="902970"/>
            <a:ext cx="7246620" cy="1028700"/>
          </a:xfrm>
          <a:prstGeom prst="rect">
            <a:avLst/>
          </a:prstGeom>
        </p:spPr>
      </p:pic>
      <p:pic>
        <p:nvPicPr>
          <p:cNvPr id="3" name="图片 2"/>
          <p:cNvPicPr>
            <a:picLocks noChangeAspect="1"/>
          </p:cNvPicPr>
          <p:nvPr/>
        </p:nvPicPr>
        <p:blipFill>
          <a:blip r:embed="rId2"/>
          <a:stretch>
            <a:fillRect/>
          </a:stretch>
        </p:blipFill>
        <p:spPr>
          <a:xfrm>
            <a:off x="907415" y="2134870"/>
            <a:ext cx="7630795" cy="1695450"/>
          </a:xfrm>
          <a:prstGeom prst="rect">
            <a:avLst/>
          </a:prstGeom>
        </p:spPr>
      </p:pic>
      <p:pic>
        <p:nvPicPr>
          <p:cNvPr id="4" name="图片 3"/>
          <p:cNvPicPr>
            <a:picLocks noChangeAspect="1"/>
          </p:cNvPicPr>
          <p:nvPr/>
        </p:nvPicPr>
        <p:blipFill>
          <a:blip r:embed="rId3"/>
          <a:stretch>
            <a:fillRect/>
          </a:stretch>
        </p:blipFill>
        <p:spPr>
          <a:xfrm>
            <a:off x="948690" y="3932555"/>
            <a:ext cx="6179820" cy="11582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2838195" y="2237968"/>
            <a:ext cx="3467616" cy="1077218"/>
          </a:xfrm>
          <a:prstGeom prst="rect">
            <a:avLst/>
          </a:prstGeom>
        </p:spPr>
        <p:txBody>
          <a:bodyPr wrap="none">
            <a:spAutoFit/>
          </a:bodyPr>
          <a:lstStyle/>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自监督学习视角下</a:t>
            </a:r>
            <a:endParaRPr lang="en-US" altLang="zh-CN"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对三维重建的研究</a:t>
            </a:r>
            <a:endPar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p:txBody>
      </p:sp>
      <p:sp>
        <p:nvSpPr>
          <p:cNvPr id="7" name="矩形 6"/>
          <p:cNvSpPr/>
          <p:nvPr/>
        </p:nvSpPr>
        <p:spPr>
          <a:xfrm>
            <a:off x="2827748" y="3727580"/>
            <a:ext cx="3710703" cy="276999"/>
          </a:xfrm>
          <a:prstGeom prst="rect">
            <a:avLst/>
          </a:prstGeom>
        </p:spPr>
        <p:txBody>
          <a:bodyPr wrap="square">
            <a:spAutoFit/>
          </a:bodyPr>
          <a:lstStyle/>
          <a:p>
            <a:pPr lvl="0" algn="ctr"/>
            <a:r>
              <a:rPr lang="zh-CN" altLang="en-US" sz="1200" dirty="0">
                <a:solidFill>
                  <a:schemeClr val="accent1"/>
                </a:solidFill>
              </a:rPr>
              <a:t>小组成员：都一凡  刘润迪  许函嘉</a:t>
            </a:r>
            <a:endParaRPr lang="en-US" altLang="zh-CN" sz="1200" dirty="0">
              <a:solidFill>
                <a:schemeClr val="accent1"/>
              </a:solidFill>
            </a:endParaRPr>
          </a:p>
        </p:txBody>
      </p:sp>
      <p:cxnSp>
        <p:nvCxnSpPr>
          <p:cNvPr id="12" name="直接连接符 11"/>
          <p:cNvCxnSpPr/>
          <p:nvPr/>
        </p:nvCxnSpPr>
        <p:spPr>
          <a:xfrm>
            <a:off x="3699453" y="3472240"/>
            <a:ext cx="1655448"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2838195" y="2237968"/>
            <a:ext cx="3467616" cy="1077218"/>
          </a:xfrm>
          <a:prstGeom prst="rect">
            <a:avLst/>
          </a:prstGeom>
        </p:spPr>
        <p:txBody>
          <a:bodyPr wrap="none">
            <a:spAutoFit/>
          </a:bodyPr>
          <a:lstStyle/>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自监督学习视角下</a:t>
            </a:r>
            <a:endParaRPr lang="en-US" altLang="zh-CN"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对三维重建的研究</a:t>
            </a:r>
            <a:endPar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p:txBody>
      </p:sp>
      <p:sp>
        <p:nvSpPr>
          <p:cNvPr id="7" name="矩形 6"/>
          <p:cNvSpPr/>
          <p:nvPr/>
        </p:nvSpPr>
        <p:spPr>
          <a:xfrm>
            <a:off x="2827748" y="3727580"/>
            <a:ext cx="3710703" cy="276999"/>
          </a:xfrm>
          <a:prstGeom prst="rect">
            <a:avLst/>
          </a:prstGeom>
        </p:spPr>
        <p:txBody>
          <a:bodyPr wrap="square">
            <a:spAutoFit/>
          </a:bodyPr>
          <a:lstStyle/>
          <a:p>
            <a:pPr lvl="0" algn="ctr"/>
            <a:r>
              <a:rPr lang="zh-CN" altLang="en-US" sz="1200" dirty="0">
                <a:solidFill>
                  <a:schemeClr val="accent1"/>
                </a:solidFill>
              </a:rPr>
              <a:t>小组成员：都一凡  刘润迪  许函嘉</a:t>
            </a:r>
            <a:endParaRPr lang="en-US" altLang="zh-CN" sz="1200" dirty="0">
              <a:solidFill>
                <a:schemeClr val="accent1"/>
              </a:solidFill>
            </a:endParaRPr>
          </a:p>
        </p:txBody>
      </p:sp>
      <p:cxnSp>
        <p:nvCxnSpPr>
          <p:cNvPr id="12" name="直接连接符 11"/>
          <p:cNvCxnSpPr/>
          <p:nvPr/>
        </p:nvCxnSpPr>
        <p:spPr>
          <a:xfrm>
            <a:off x="3699453" y="3472240"/>
            <a:ext cx="1655448"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2838195" y="2237968"/>
            <a:ext cx="3467616" cy="1077218"/>
          </a:xfrm>
          <a:prstGeom prst="rect">
            <a:avLst/>
          </a:prstGeom>
        </p:spPr>
        <p:txBody>
          <a:bodyPr wrap="none">
            <a:spAutoFit/>
          </a:bodyPr>
          <a:lstStyle/>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自监督学习视角下</a:t>
            </a:r>
            <a:endParaRPr lang="en-US" altLang="zh-CN"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对三维重建的研究</a:t>
            </a:r>
            <a:endPar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p:txBody>
      </p:sp>
      <p:sp>
        <p:nvSpPr>
          <p:cNvPr id="7" name="矩形 6"/>
          <p:cNvSpPr/>
          <p:nvPr/>
        </p:nvSpPr>
        <p:spPr>
          <a:xfrm>
            <a:off x="2827748" y="3727580"/>
            <a:ext cx="3710703" cy="276999"/>
          </a:xfrm>
          <a:prstGeom prst="rect">
            <a:avLst/>
          </a:prstGeom>
        </p:spPr>
        <p:txBody>
          <a:bodyPr wrap="square">
            <a:spAutoFit/>
          </a:bodyPr>
          <a:lstStyle/>
          <a:p>
            <a:pPr lvl="0" algn="ctr"/>
            <a:r>
              <a:rPr lang="zh-CN" altLang="en-US" sz="1200" dirty="0">
                <a:solidFill>
                  <a:schemeClr val="accent1"/>
                </a:solidFill>
              </a:rPr>
              <a:t>小组成员：都一凡  刘润迪  许函嘉</a:t>
            </a:r>
            <a:endParaRPr lang="en-US" altLang="zh-CN" sz="1200" dirty="0">
              <a:solidFill>
                <a:schemeClr val="accent1"/>
              </a:solidFill>
            </a:endParaRPr>
          </a:p>
        </p:txBody>
      </p:sp>
      <p:cxnSp>
        <p:nvCxnSpPr>
          <p:cNvPr id="12" name="直接连接符 11"/>
          <p:cNvCxnSpPr/>
          <p:nvPr/>
        </p:nvCxnSpPr>
        <p:spPr>
          <a:xfrm>
            <a:off x="3699453" y="3472240"/>
            <a:ext cx="1655448"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2838195" y="2237968"/>
            <a:ext cx="3467616" cy="1077218"/>
          </a:xfrm>
          <a:prstGeom prst="rect">
            <a:avLst/>
          </a:prstGeom>
        </p:spPr>
        <p:txBody>
          <a:bodyPr wrap="none">
            <a:spAutoFit/>
          </a:bodyPr>
          <a:lstStyle/>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自监督学习视角下</a:t>
            </a:r>
            <a:endParaRPr lang="en-US" altLang="zh-CN"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对三维重建的研究</a:t>
            </a:r>
            <a:endPar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p:txBody>
      </p:sp>
      <p:sp>
        <p:nvSpPr>
          <p:cNvPr id="7" name="矩形 6"/>
          <p:cNvSpPr/>
          <p:nvPr/>
        </p:nvSpPr>
        <p:spPr>
          <a:xfrm>
            <a:off x="2827748" y="3727580"/>
            <a:ext cx="3710703" cy="276999"/>
          </a:xfrm>
          <a:prstGeom prst="rect">
            <a:avLst/>
          </a:prstGeom>
        </p:spPr>
        <p:txBody>
          <a:bodyPr wrap="square">
            <a:spAutoFit/>
          </a:bodyPr>
          <a:lstStyle/>
          <a:p>
            <a:pPr lvl="0" algn="ctr"/>
            <a:r>
              <a:rPr lang="zh-CN" altLang="en-US" sz="1200" dirty="0">
                <a:solidFill>
                  <a:schemeClr val="accent1"/>
                </a:solidFill>
              </a:rPr>
              <a:t>小组成员：都一凡  刘润迪  许函嘉</a:t>
            </a:r>
            <a:endParaRPr lang="en-US" altLang="zh-CN" sz="1200" dirty="0">
              <a:solidFill>
                <a:schemeClr val="accent1"/>
              </a:solidFill>
            </a:endParaRPr>
          </a:p>
        </p:txBody>
      </p:sp>
      <p:cxnSp>
        <p:nvCxnSpPr>
          <p:cNvPr id="12" name="直接连接符 11"/>
          <p:cNvCxnSpPr/>
          <p:nvPr/>
        </p:nvCxnSpPr>
        <p:spPr>
          <a:xfrm>
            <a:off x="3699453" y="3472240"/>
            <a:ext cx="1655448"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2838195" y="2237968"/>
            <a:ext cx="3467616" cy="1077218"/>
          </a:xfrm>
          <a:prstGeom prst="rect">
            <a:avLst/>
          </a:prstGeom>
        </p:spPr>
        <p:txBody>
          <a:bodyPr wrap="none">
            <a:spAutoFit/>
          </a:bodyPr>
          <a:lstStyle/>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自监督学习视角下</a:t>
            </a:r>
            <a:endParaRPr lang="en-US" altLang="zh-CN"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对三维重建的研究</a:t>
            </a:r>
            <a:endPar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p:txBody>
      </p:sp>
      <p:sp>
        <p:nvSpPr>
          <p:cNvPr id="7" name="矩形 6"/>
          <p:cNvSpPr/>
          <p:nvPr/>
        </p:nvSpPr>
        <p:spPr>
          <a:xfrm>
            <a:off x="2827748" y="3727580"/>
            <a:ext cx="3710703" cy="276999"/>
          </a:xfrm>
          <a:prstGeom prst="rect">
            <a:avLst/>
          </a:prstGeom>
        </p:spPr>
        <p:txBody>
          <a:bodyPr wrap="square">
            <a:spAutoFit/>
          </a:bodyPr>
          <a:lstStyle/>
          <a:p>
            <a:pPr lvl="0" algn="ctr"/>
            <a:r>
              <a:rPr lang="zh-CN" altLang="en-US" sz="1200" dirty="0">
                <a:solidFill>
                  <a:schemeClr val="accent1"/>
                </a:solidFill>
              </a:rPr>
              <a:t>小组成员：都一凡  刘润迪  许函嘉</a:t>
            </a:r>
            <a:endParaRPr lang="en-US" altLang="zh-CN" sz="1200" dirty="0">
              <a:solidFill>
                <a:schemeClr val="accent1"/>
              </a:solidFill>
            </a:endParaRPr>
          </a:p>
        </p:txBody>
      </p:sp>
      <p:cxnSp>
        <p:nvCxnSpPr>
          <p:cNvPr id="12" name="直接连接符 11"/>
          <p:cNvCxnSpPr/>
          <p:nvPr/>
        </p:nvCxnSpPr>
        <p:spPr>
          <a:xfrm>
            <a:off x="3699453" y="3472240"/>
            <a:ext cx="1655448"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2838195" y="2237968"/>
            <a:ext cx="3467616" cy="1077218"/>
          </a:xfrm>
          <a:prstGeom prst="rect">
            <a:avLst/>
          </a:prstGeom>
        </p:spPr>
        <p:txBody>
          <a:bodyPr wrap="none">
            <a:spAutoFit/>
          </a:bodyPr>
          <a:lstStyle/>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自监督学习视角下</a:t>
            </a:r>
            <a:endParaRPr lang="en-US" altLang="zh-CN"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对三维重建的研究</a:t>
            </a:r>
            <a:endPar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p:txBody>
      </p:sp>
      <p:sp>
        <p:nvSpPr>
          <p:cNvPr id="7" name="矩形 6"/>
          <p:cNvSpPr/>
          <p:nvPr/>
        </p:nvSpPr>
        <p:spPr>
          <a:xfrm>
            <a:off x="2827748" y="3727580"/>
            <a:ext cx="3710703" cy="276999"/>
          </a:xfrm>
          <a:prstGeom prst="rect">
            <a:avLst/>
          </a:prstGeom>
        </p:spPr>
        <p:txBody>
          <a:bodyPr wrap="square">
            <a:spAutoFit/>
          </a:bodyPr>
          <a:lstStyle/>
          <a:p>
            <a:pPr lvl="0" algn="ctr"/>
            <a:r>
              <a:rPr lang="zh-CN" altLang="en-US" sz="1200" dirty="0">
                <a:solidFill>
                  <a:schemeClr val="accent1"/>
                </a:solidFill>
              </a:rPr>
              <a:t>小组成员：都一凡  刘润迪  许函嘉</a:t>
            </a:r>
            <a:endParaRPr lang="en-US" altLang="zh-CN" sz="1200" dirty="0">
              <a:solidFill>
                <a:schemeClr val="accent1"/>
              </a:solidFill>
            </a:endParaRPr>
          </a:p>
        </p:txBody>
      </p:sp>
      <p:cxnSp>
        <p:nvCxnSpPr>
          <p:cNvPr id="12" name="直接连接符 11"/>
          <p:cNvCxnSpPr/>
          <p:nvPr/>
        </p:nvCxnSpPr>
        <p:spPr>
          <a:xfrm>
            <a:off x="3699453" y="3472240"/>
            <a:ext cx="1655448"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2838195" y="2237968"/>
            <a:ext cx="3467616" cy="1077218"/>
          </a:xfrm>
          <a:prstGeom prst="rect">
            <a:avLst/>
          </a:prstGeom>
        </p:spPr>
        <p:txBody>
          <a:bodyPr wrap="none">
            <a:spAutoFit/>
          </a:bodyPr>
          <a:lstStyle/>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自监督学习视角下</a:t>
            </a:r>
            <a:endParaRPr lang="en-US" altLang="zh-CN"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对三维重建的研究</a:t>
            </a:r>
            <a:endPar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p:txBody>
      </p:sp>
      <p:sp>
        <p:nvSpPr>
          <p:cNvPr id="7" name="矩形 6"/>
          <p:cNvSpPr/>
          <p:nvPr/>
        </p:nvSpPr>
        <p:spPr>
          <a:xfrm>
            <a:off x="2827748" y="3727580"/>
            <a:ext cx="3710703" cy="276999"/>
          </a:xfrm>
          <a:prstGeom prst="rect">
            <a:avLst/>
          </a:prstGeom>
        </p:spPr>
        <p:txBody>
          <a:bodyPr wrap="square">
            <a:spAutoFit/>
          </a:bodyPr>
          <a:lstStyle/>
          <a:p>
            <a:pPr lvl="0" algn="ctr"/>
            <a:r>
              <a:rPr lang="zh-CN" altLang="en-US" sz="1200" dirty="0">
                <a:solidFill>
                  <a:schemeClr val="accent1"/>
                </a:solidFill>
              </a:rPr>
              <a:t>小组成员：都一凡  刘润迪  许函嘉</a:t>
            </a:r>
            <a:endParaRPr lang="en-US" altLang="zh-CN" sz="1200" dirty="0">
              <a:solidFill>
                <a:schemeClr val="accent1"/>
              </a:solidFill>
            </a:endParaRPr>
          </a:p>
        </p:txBody>
      </p:sp>
      <p:cxnSp>
        <p:nvCxnSpPr>
          <p:cNvPr id="12" name="直接连接符 11"/>
          <p:cNvCxnSpPr/>
          <p:nvPr/>
        </p:nvCxnSpPr>
        <p:spPr>
          <a:xfrm>
            <a:off x="3699453" y="3472240"/>
            <a:ext cx="1655448"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2838195" y="2237968"/>
            <a:ext cx="3467616" cy="1077218"/>
          </a:xfrm>
          <a:prstGeom prst="rect">
            <a:avLst/>
          </a:prstGeom>
        </p:spPr>
        <p:txBody>
          <a:bodyPr wrap="none">
            <a:spAutoFit/>
          </a:bodyPr>
          <a:lstStyle/>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自监督学习视角下</a:t>
            </a:r>
            <a:endParaRPr lang="en-US" altLang="zh-CN"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对三维重建的研究</a:t>
            </a:r>
            <a:endPar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p:txBody>
      </p:sp>
      <p:sp>
        <p:nvSpPr>
          <p:cNvPr id="7" name="矩形 6"/>
          <p:cNvSpPr/>
          <p:nvPr/>
        </p:nvSpPr>
        <p:spPr>
          <a:xfrm>
            <a:off x="2827748" y="3727580"/>
            <a:ext cx="3710703" cy="276999"/>
          </a:xfrm>
          <a:prstGeom prst="rect">
            <a:avLst/>
          </a:prstGeom>
        </p:spPr>
        <p:txBody>
          <a:bodyPr wrap="square">
            <a:spAutoFit/>
          </a:bodyPr>
          <a:lstStyle/>
          <a:p>
            <a:pPr lvl="0" algn="ctr"/>
            <a:r>
              <a:rPr lang="zh-CN" altLang="en-US" sz="1200" dirty="0">
                <a:solidFill>
                  <a:schemeClr val="accent1"/>
                </a:solidFill>
              </a:rPr>
              <a:t>小组成员：都一凡  刘润迪  许函嘉</a:t>
            </a:r>
            <a:endParaRPr lang="en-US" altLang="zh-CN" sz="1200" dirty="0">
              <a:solidFill>
                <a:schemeClr val="accent1"/>
              </a:solidFill>
            </a:endParaRPr>
          </a:p>
        </p:txBody>
      </p:sp>
      <p:cxnSp>
        <p:nvCxnSpPr>
          <p:cNvPr id="12" name="直接连接符 11"/>
          <p:cNvCxnSpPr/>
          <p:nvPr/>
        </p:nvCxnSpPr>
        <p:spPr>
          <a:xfrm>
            <a:off x="3699453" y="3472240"/>
            <a:ext cx="1655448"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8224" y="430306"/>
            <a:ext cx="2218764" cy="460375"/>
          </a:xfrm>
          <a:prstGeom prst="rect">
            <a:avLst/>
          </a:prstGeom>
          <a:noFill/>
        </p:spPr>
        <p:txBody>
          <a:bodyPr wrap="square" rtlCol="0">
            <a:spAutoFit/>
          </a:bodyPr>
          <a:lstStyle/>
          <a:p>
            <a:r>
              <a:rPr lang="en-US" altLang="zh-CN" sz="2400" b="1" dirty="0"/>
              <a:t>1.</a:t>
            </a:r>
            <a:r>
              <a:rPr lang="zh-CN" altLang="en-US" sz="2400" b="1" dirty="0"/>
              <a:t> </a:t>
            </a:r>
            <a:r>
              <a:rPr lang="zh-CN" altLang="en-US" sz="2400" b="1" dirty="0"/>
              <a:t>选题思考</a:t>
            </a:r>
            <a:endParaRPr lang="zh-CN" altLang="en-US" sz="2400" b="1" dirty="0"/>
          </a:p>
        </p:txBody>
      </p:sp>
      <p:sp>
        <p:nvSpPr>
          <p:cNvPr id="3" name="文本框 2"/>
          <p:cNvSpPr txBox="1"/>
          <p:nvPr/>
        </p:nvSpPr>
        <p:spPr>
          <a:xfrm>
            <a:off x="1689070" y="1756532"/>
            <a:ext cx="5765165" cy="1630045"/>
          </a:xfrm>
          <a:prstGeom prst="rect">
            <a:avLst/>
          </a:prstGeom>
          <a:noFill/>
        </p:spPr>
        <p:txBody>
          <a:bodyPr wrap="none" rtlCol="0">
            <a:spAutoFit/>
          </a:bodyPr>
          <a:lstStyle/>
          <a:p>
            <a:r>
              <a:rPr lang="en-US" altLang="zh-CN" sz="2000" dirty="0"/>
              <a:t>1. </a:t>
            </a:r>
            <a:r>
              <a:rPr lang="zh-CN" altLang="en-US" sz="2000" dirty="0"/>
              <a:t>从本科项目出发，总结我的学习主线</a:t>
            </a:r>
            <a:endParaRPr lang="zh-CN" altLang="en-US" sz="2000" dirty="0"/>
          </a:p>
          <a:p>
            <a:endParaRPr lang="zh-CN" altLang="en-US" sz="2000" dirty="0"/>
          </a:p>
          <a:p>
            <a:r>
              <a:rPr lang="en-US" altLang="zh-CN" sz="2000" dirty="0"/>
              <a:t>2. </a:t>
            </a:r>
            <a:r>
              <a:rPr lang="zh-CN" altLang="en-US" sz="2000" dirty="0"/>
              <a:t>从职业规划出发，分享我对未来工作方向的思考</a:t>
            </a:r>
            <a:endParaRPr lang="zh-CN" altLang="en-US" sz="2000" dirty="0"/>
          </a:p>
          <a:p>
            <a:endParaRPr lang="zh-CN" altLang="en-US" sz="2000" dirty="0"/>
          </a:p>
          <a:p>
            <a:r>
              <a:rPr lang="en-US" altLang="zh-CN" sz="2000" dirty="0"/>
              <a:t>3. </a:t>
            </a:r>
            <a:r>
              <a:rPr lang="zh-CN" altLang="en-US" sz="2000" dirty="0"/>
              <a:t>从进修目的出发，明确我的需求和提升方向</a:t>
            </a:r>
            <a:endParaRPr lang="zh-CN" altLang="en-US" sz="2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2838195" y="2237968"/>
            <a:ext cx="3467616" cy="1077218"/>
          </a:xfrm>
          <a:prstGeom prst="rect">
            <a:avLst/>
          </a:prstGeom>
        </p:spPr>
        <p:txBody>
          <a:bodyPr wrap="none">
            <a:spAutoFit/>
          </a:bodyPr>
          <a:lstStyle/>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自监督学习视角下</a:t>
            </a:r>
            <a:endParaRPr lang="en-US" altLang="zh-CN"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对三维重建的研究</a:t>
            </a:r>
            <a:endPar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p:txBody>
      </p:sp>
      <p:sp>
        <p:nvSpPr>
          <p:cNvPr id="7" name="矩形 6"/>
          <p:cNvSpPr/>
          <p:nvPr/>
        </p:nvSpPr>
        <p:spPr>
          <a:xfrm>
            <a:off x="2827748" y="3727580"/>
            <a:ext cx="3710703" cy="276999"/>
          </a:xfrm>
          <a:prstGeom prst="rect">
            <a:avLst/>
          </a:prstGeom>
        </p:spPr>
        <p:txBody>
          <a:bodyPr wrap="square">
            <a:spAutoFit/>
          </a:bodyPr>
          <a:lstStyle/>
          <a:p>
            <a:pPr lvl="0" algn="ctr"/>
            <a:r>
              <a:rPr lang="zh-CN" altLang="en-US" sz="1200" dirty="0">
                <a:solidFill>
                  <a:schemeClr val="accent1"/>
                </a:solidFill>
              </a:rPr>
              <a:t>小组成员：都一凡  刘润迪  许函嘉</a:t>
            </a:r>
            <a:endParaRPr lang="en-US" altLang="zh-CN" sz="1200" dirty="0">
              <a:solidFill>
                <a:schemeClr val="accent1"/>
              </a:solidFill>
            </a:endParaRPr>
          </a:p>
        </p:txBody>
      </p:sp>
      <p:cxnSp>
        <p:nvCxnSpPr>
          <p:cNvPr id="12" name="直接连接符 11"/>
          <p:cNvCxnSpPr/>
          <p:nvPr/>
        </p:nvCxnSpPr>
        <p:spPr>
          <a:xfrm>
            <a:off x="3699453" y="3472240"/>
            <a:ext cx="1655448"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2838195" y="2237968"/>
            <a:ext cx="3467616" cy="1077218"/>
          </a:xfrm>
          <a:prstGeom prst="rect">
            <a:avLst/>
          </a:prstGeom>
        </p:spPr>
        <p:txBody>
          <a:bodyPr wrap="none">
            <a:spAutoFit/>
          </a:bodyPr>
          <a:lstStyle/>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自监督学习视角下</a:t>
            </a:r>
            <a:endParaRPr lang="en-US" altLang="zh-CN"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对三维重建的研究</a:t>
            </a:r>
            <a:endPar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p:txBody>
      </p:sp>
      <p:sp>
        <p:nvSpPr>
          <p:cNvPr id="7" name="矩形 6"/>
          <p:cNvSpPr/>
          <p:nvPr/>
        </p:nvSpPr>
        <p:spPr>
          <a:xfrm>
            <a:off x="2827748" y="3727580"/>
            <a:ext cx="3710703" cy="276999"/>
          </a:xfrm>
          <a:prstGeom prst="rect">
            <a:avLst/>
          </a:prstGeom>
        </p:spPr>
        <p:txBody>
          <a:bodyPr wrap="square">
            <a:spAutoFit/>
          </a:bodyPr>
          <a:lstStyle/>
          <a:p>
            <a:pPr lvl="0" algn="ctr"/>
            <a:r>
              <a:rPr lang="zh-CN" altLang="en-US" sz="1200" dirty="0">
                <a:solidFill>
                  <a:schemeClr val="accent1"/>
                </a:solidFill>
              </a:rPr>
              <a:t>小组成员：都一凡  刘润迪  许函嘉</a:t>
            </a:r>
            <a:endParaRPr lang="en-US" altLang="zh-CN" sz="1200" dirty="0">
              <a:solidFill>
                <a:schemeClr val="accent1"/>
              </a:solidFill>
            </a:endParaRPr>
          </a:p>
        </p:txBody>
      </p:sp>
      <p:cxnSp>
        <p:nvCxnSpPr>
          <p:cNvPr id="12" name="直接连接符 11"/>
          <p:cNvCxnSpPr/>
          <p:nvPr/>
        </p:nvCxnSpPr>
        <p:spPr>
          <a:xfrm>
            <a:off x="3699453" y="3472240"/>
            <a:ext cx="1655448"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2838195" y="2237968"/>
            <a:ext cx="3467616" cy="1077218"/>
          </a:xfrm>
          <a:prstGeom prst="rect">
            <a:avLst/>
          </a:prstGeom>
        </p:spPr>
        <p:txBody>
          <a:bodyPr wrap="none">
            <a:spAutoFit/>
          </a:bodyPr>
          <a:lstStyle/>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自监督学习视角下</a:t>
            </a:r>
            <a:endParaRPr lang="en-US" altLang="zh-CN"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对三维重建的研究</a:t>
            </a:r>
            <a:endPar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p:txBody>
      </p:sp>
      <p:sp>
        <p:nvSpPr>
          <p:cNvPr id="7" name="矩形 6"/>
          <p:cNvSpPr/>
          <p:nvPr/>
        </p:nvSpPr>
        <p:spPr>
          <a:xfrm>
            <a:off x="2827748" y="3727580"/>
            <a:ext cx="3710703" cy="276999"/>
          </a:xfrm>
          <a:prstGeom prst="rect">
            <a:avLst/>
          </a:prstGeom>
        </p:spPr>
        <p:txBody>
          <a:bodyPr wrap="square">
            <a:spAutoFit/>
          </a:bodyPr>
          <a:lstStyle/>
          <a:p>
            <a:pPr lvl="0" algn="ctr"/>
            <a:r>
              <a:rPr lang="zh-CN" altLang="en-US" sz="1200" dirty="0">
                <a:solidFill>
                  <a:schemeClr val="accent1"/>
                </a:solidFill>
              </a:rPr>
              <a:t>小组成员：都一凡  刘润迪  许函嘉</a:t>
            </a:r>
            <a:endParaRPr lang="en-US" altLang="zh-CN" sz="1200" dirty="0">
              <a:solidFill>
                <a:schemeClr val="accent1"/>
              </a:solidFill>
            </a:endParaRPr>
          </a:p>
        </p:txBody>
      </p:sp>
      <p:cxnSp>
        <p:nvCxnSpPr>
          <p:cNvPr id="12" name="直接连接符 11"/>
          <p:cNvCxnSpPr/>
          <p:nvPr/>
        </p:nvCxnSpPr>
        <p:spPr>
          <a:xfrm>
            <a:off x="3699453" y="3472240"/>
            <a:ext cx="1655448"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2838195" y="2237968"/>
            <a:ext cx="3467616" cy="1077218"/>
          </a:xfrm>
          <a:prstGeom prst="rect">
            <a:avLst/>
          </a:prstGeom>
        </p:spPr>
        <p:txBody>
          <a:bodyPr wrap="none">
            <a:spAutoFit/>
          </a:bodyPr>
          <a:lstStyle/>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自监督学习视角下</a:t>
            </a:r>
            <a:endParaRPr lang="en-US" altLang="zh-CN"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对三维重建的研究</a:t>
            </a:r>
            <a:endPar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p:txBody>
      </p:sp>
      <p:sp>
        <p:nvSpPr>
          <p:cNvPr id="7" name="矩形 6"/>
          <p:cNvSpPr/>
          <p:nvPr/>
        </p:nvSpPr>
        <p:spPr>
          <a:xfrm>
            <a:off x="2827748" y="3727580"/>
            <a:ext cx="3710703" cy="276999"/>
          </a:xfrm>
          <a:prstGeom prst="rect">
            <a:avLst/>
          </a:prstGeom>
        </p:spPr>
        <p:txBody>
          <a:bodyPr wrap="square">
            <a:spAutoFit/>
          </a:bodyPr>
          <a:lstStyle/>
          <a:p>
            <a:pPr lvl="0" algn="ctr"/>
            <a:r>
              <a:rPr lang="zh-CN" altLang="en-US" sz="1200" dirty="0">
                <a:solidFill>
                  <a:schemeClr val="accent1"/>
                </a:solidFill>
              </a:rPr>
              <a:t>小组成员：都一凡  刘润迪  许函嘉</a:t>
            </a:r>
            <a:endParaRPr lang="en-US" altLang="zh-CN" sz="1200" dirty="0">
              <a:solidFill>
                <a:schemeClr val="accent1"/>
              </a:solidFill>
            </a:endParaRPr>
          </a:p>
        </p:txBody>
      </p:sp>
      <p:cxnSp>
        <p:nvCxnSpPr>
          <p:cNvPr id="12" name="直接连接符 11"/>
          <p:cNvCxnSpPr/>
          <p:nvPr/>
        </p:nvCxnSpPr>
        <p:spPr>
          <a:xfrm>
            <a:off x="3699453" y="3472240"/>
            <a:ext cx="1655448"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2838195" y="2237968"/>
            <a:ext cx="3467616" cy="1077218"/>
          </a:xfrm>
          <a:prstGeom prst="rect">
            <a:avLst/>
          </a:prstGeom>
        </p:spPr>
        <p:txBody>
          <a:bodyPr wrap="none">
            <a:spAutoFit/>
          </a:bodyPr>
          <a:lstStyle/>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自监督学习视角下</a:t>
            </a:r>
            <a:endParaRPr lang="en-US" altLang="zh-CN"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a:p>
            <a:pPr algn="ctr">
              <a:defRPr/>
            </a:pPr>
            <a:r>
              <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对三维重建的研究</a:t>
            </a:r>
            <a:endParaRPr lang="zh-CN" altLang="en-US" sz="3200" b="1"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p:txBody>
      </p:sp>
      <p:sp>
        <p:nvSpPr>
          <p:cNvPr id="7" name="矩形 6"/>
          <p:cNvSpPr/>
          <p:nvPr/>
        </p:nvSpPr>
        <p:spPr>
          <a:xfrm>
            <a:off x="2827748" y="3727580"/>
            <a:ext cx="3710703" cy="276999"/>
          </a:xfrm>
          <a:prstGeom prst="rect">
            <a:avLst/>
          </a:prstGeom>
        </p:spPr>
        <p:txBody>
          <a:bodyPr wrap="square">
            <a:spAutoFit/>
          </a:bodyPr>
          <a:lstStyle/>
          <a:p>
            <a:pPr lvl="0" algn="ctr"/>
            <a:r>
              <a:rPr lang="zh-CN" altLang="en-US" sz="1200" dirty="0">
                <a:solidFill>
                  <a:schemeClr val="accent1"/>
                </a:solidFill>
              </a:rPr>
              <a:t>小组成员：都一凡  刘润迪  许函嘉</a:t>
            </a:r>
            <a:endParaRPr lang="en-US" altLang="zh-CN" sz="1200" dirty="0">
              <a:solidFill>
                <a:schemeClr val="accent1"/>
              </a:solidFill>
            </a:endParaRPr>
          </a:p>
        </p:txBody>
      </p:sp>
      <p:cxnSp>
        <p:nvCxnSpPr>
          <p:cNvPr id="12" name="直接连接符 11"/>
          <p:cNvCxnSpPr/>
          <p:nvPr/>
        </p:nvCxnSpPr>
        <p:spPr>
          <a:xfrm>
            <a:off x="3699453" y="3472240"/>
            <a:ext cx="1655448"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32865" y="423582"/>
            <a:ext cx="3045759" cy="400110"/>
          </a:xfrm>
          <a:prstGeom prst="rect">
            <a:avLst/>
          </a:prstGeom>
          <a:noFill/>
        </p:spPr>
        <p:txBody>
          <a:bodyPr wrap="square" rtlCol="0">
            <a:spAutoFit/>
          </a:bodyPr>
          <a:lstStyle/>
          <a:p>
            <a:r>
              <a:rPr lang="en-US" altLang="zh-CN" sz="2000" b="1" dirty="0"/>
              <a:t>What we will talk today:</a:t>
            </a:r>
            <a:endParaRPr lang="zh-CN" altLang="en-US" sz="2000" b="1" dirty="0"/>
          </a:p>
        </p:txBody>
      </p:sp>
      <p:pic>
        <p:nvPicPr>
          <p:cNvPr id="3" name="图片 2"/>
          <p:cNvPicPr>
            <a:picLocks noChangeAspect="1"/>
          </p:cNvPicPr>
          <p:nvPr/>
        </p:nvPicPr>
        <p:blipFill>
          <a:blip r:embed="rId1"/>
          <a:stretch>
            <a:fillRect/>
          </a:stretch>
        </p:blipFill>
        <p:spPr>
          <a:xfrm>
            <a:off x="1427566" y="1082488"/>
            <a:ext cx="6164979" cy="310935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8224" y="430306"/>
            <a:ext cx="2218764" cy="461665"/>
          </a:xfrm>
          <a:prstGeom prst="rect">
            <a:avLst/>
          </a:prstGeom>
          <a:noFill/>
        </p:spPr>
        <p:txBody>
          <a:bodyPr wrap="square" rtlCol="0">
            <a:spAutoFit/>
          </a:bodyPr>
          <a:lstStyle/>
          <a:p>
            <a:r>
              <a:rPr lang="en-US" altLang="zh-CN" sz="2400" b="1" dirty="0"/>
              <a:t>1.</a:t>
            </a:r>
            <a:r>
              <a:rPr lang="zh-CN" altLang="en-US" sz="2400" b="1" dirty="0"/>
              <a:t> </a:t>
            </a:r>
            <a:r>
              <a:rPr lang="en-US" altLang="zh-CN" sz="2400" b="1" dirty="0"/>
              <a:t>Introduction</a:t>
            </a:r>
            <a:endParaRPr lang="zh-CN" altLang="en-US" sz="2400" b="1" dirty="0"/>
          </a:p>
        </p:txBody>
      </p:sp>
      <p:sp>
        <p:nvSpPr>
          <p:cNvPr id="3" name="文本框 2"/>
          <p:cNvSpPr txBox="1"/>
          <p:nvPr/>
        </p:nvSpPr>
        <p:spPr>
          <a:xfrm>
            <a:off x="741015" y="913252"/>
            <a:ext cx="2070439" cy="369332"/>
          </a:xfrm>
          <a:prstGeom prst="rect">
            <a:avLst/>
          </a:prstGeom>
          <a:noFill/>
        </p:spPr>
        <p:txBody>
          <a:bodyPr wrap="none" rtlCol="0">
            <a:spAutoFit/>
          </a:bodyPr>
          <a:lstStyle/>
          <a:p>
            <a:r>
              <a:rPr lang="en-US" altLang="zh-CN" dirty="0"/>
              <a:t>Supervised learning:</a:t>
            </a:r>
            <a:endParaRPr lang="zh-CN" altLang="en-US" dirty="0"/>
          </a:p>
        </p:txBody>
      </p:sp>
      <p:sp>
        <p:nvSpPr>
          <p:cNvPr id="6" name="文本框 5"/>
          <p:cNvSpPr txBox="1"/>
          <p:nvPr/>
        </p:nvSpPr>
        <p:spPr>
          <a:xfrm flipH="1">
            <a:off x="741015" y="1428914"/>
            <a:ext cx="2475605" cy="369332"/>
          </a:xfrm>
          <a:prstGeom prst="rect">
            <a:avLst/>
          </a:prstGeom>
          <a:noFill/>
        </p:spPr>
        <p:txBody>
          <a:bodyPr wrap="square" rtlCol="0">
            <a:spAutoFit/>
          </a:bodyPr>
          <a:lstStyle/>
          <a:p>
            <a:r>
              <a:rPr lang="zh-CN" altLang="en-US" dirty="0"/>
              <a:t>给定数据集：</a:t>
            </a:r>
            <a:endParaRPr lang="zh-CN" altLang="en-US" dirty="0"/>
          </a:p>
        </p:txBody>
      </p:sp>
      <p:sp>
        <p:nvSpPr>
          <p:cNvPr id="7" name="文本框 6"/>
          <p:cNvSpPr txBox="1"/>
          <p:nvPr/>
        </p:nvSpPr>
        <p:spPr>
          <a:xfrm>
            <a:off x="3946712" y="1412273"/>
            <a:ext cx="2084294" cy="369332"/>
          </a:xfrm>
          <a:prstGeom prst="rect">
            <a:avLst/>
          </a:prstGeom>
          <a:noFill/>
        </p:spPr>
        <p:txBody>
          <a:bodyPr wrap="square" rtlCol="0">
            <a:spAutoFit/>
          </a:bodyPr>
          <a:lstStyle/>
          <a:p>
            <a:r>
              <a:rPr lang="zh-CN" altLang="en-US" dirty="0"/>
              <a:t>和一个损失函数：</a:t>
            </a:r>
            <a:endParaRPr lang="zh-CN" altLang="en-US" dirty="0"/>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06247" y="1822920"/>
            <a:ext cx="2385172" cy="4438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8295" y="1436615"/>
            <a:ext cx="3010041" cy="3616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9690" y="1424556"/>
            <a:ext cx="1613647" cy="344766"/>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741015" y="1918972"/>
            <a:ext cx="3729879" cy="369332"/>
          </a:xfrm>
          <a:prstGeom prst="rect">
            <a:avLst/>
          </a:prstGeom>
          <a:noFill/>
        </p:spPr>
        <p:txBody>
          <a:bodyPr wrap="square" rtlCol="0">
            <a:spAutoFit/>
          </a:bodyPr>
          <a:lstStyle/>
          <a:p>
            <a:r>
              <a:rPr lang="zh-CN" altLang="en-US" dirty="0"/>
              <a:t>监督学习的目标是：</a:t>
            </a:r>
            <a:endParaRPr lang="zh-CN" altLang="en-US" dirty="0"/>
          </a:p>
        </p:txBody>
      </p:sp>
      <p:sp>
        <p:nvSpPr>
          <p:cNvPr id="11" name="文本框 10"/>
          <p:cNvSpPr txBox="1"/>
          <p:nvPr/>
        </p:nvSpPr>
        <p:spPr>
          <a:xfrm>
            <a:off x="793376" y="2495185"/>
            <a:ext cx="5607424"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可以很好地拟合在有标签的数据集中；</a:t>
            </a:r>
            <a:endParaRPr lang="en-US" altLang="zh-CN" dirty="0"/>
          </a:p>
          <a:p>
            <a:pPr marL="285750" indent="-285750">
              <a:buFont typeface="Arial" panose="020B0604020202020204" pitchFamily="34" charset="0"/>
              <a:buChar char="•"/>
            </a:pPr>
            <a:r>
              <a:rPr lang="zh-CN" altLang="en-US" dirty="0"/>
              <a:t>在有监督下学习到有用的</a:t>
            </a:r>
            <a:r>
              <a:rPr lang="en-US" altLang="zh-CN" dirty="0"/>
              <a:t>representation</a:t>
            </a:r>
            <a:endParaRPr lang="zh-CN" altLang="en-US" dirty="0"/>
          </a:p>
        </p:txBody>
      </p:sp>
      <p:sp>
        <p:nvSpPr>
          <p:cNvPr id="13" name="矩形 12"/>
          <p:cNvSpPr/>
          <p:nvPr/>
        </p:nvSpPr>
        <p:spPr>
          <a:xfrm>
            <a:off x="1262323" y="3576230"/>
            <a:ext cx="6417141" cy="707886"/>
          </a:xfrm>
          <a:prstGeom prst="rect">
            <a:avLst/>
          </a:prstGeom>
          <a:noFill/>
        </p:spPr>
        <p:txBody>
          <a:bodyPr wrap="square" lIns="91440" tIns="45720" rIns="91440" bIns="45720">
            <a:spAutoFit/>
          </a:bodyPr>
          <a:lstStyle/>
          <a:p>
            <a:pPr algn="ctr"/>
            <a:r>
              <a:rPr lang="zh-CN" altLang="en-US" sz="4000" b="0" cap="none" spc="0" dirty="0">
                <a:ln w="0"/>
                <a:gradFill>
                  <a:gsLst>
                    <a:gs pos="21000">
                      <a:srgbClr val="53575C"/>
                    </a:gs>
                    <a:gs pos="88000">
                      <a:srgbClr val="C5C7CA"/>
                    </a:gs>
                  </a:gsLst>
                  <a:lin ang="5400000"/>
                </a:gradFill>
                <a:effectLst/>
              </a:rPr>
              <a:t>如果数据没有标签？</a:t>
            </a:r>
            <a:endParaRPr lang="zh-CN" altLang="en-US" sz="4000" b="0" cap="none" spc="0" dirty="0">
              <a:ln w="0"/>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8224" y="430306"/>
            <a:ext cx="2218764" cy="461665"/>
          </a:xfrm>
          <a:prstGeom prst="rect">
            <a:avLst/>
          </a:prstGeom>
          <a:noFill/>
        </p:spPr>
        <p:txBody>
          <a:bodyPr wrap="square" rtlCol="0">
            <a:spAutoFit/>
          </a:bodyPr>
          <a:lstStyle/>
          <a:p>
            <a:r>
              <a:rPr lang="en-US" altLang="zh-CN" sz="2400" b="1" dirty="0"/>
              <a:t>1.</a:t>
            </a:r>
            <a:r>
              <a:rPr lang="zh-CN" altLang="en-US" sz="2400" b="1" dirty="0"/>
              <a:t> </a:t>
            </a:r>
            <a:r>
              <a:rPr lang="en-US" altLang="zh-CN" sz="2400" b="1" dirty="0"/>
              <a:t>Introduction</a:t>
            </a:r>
            <a:endParaRPr lang="zh-CN" altLang="en-US" sz="2400" b="1" dirty="0"/>
          </a:p>
        </p:txBody>
      </p:sp>
      <p:pic>
        <p:nvPicPr>
          <p:cNvPr id="4" name="图片 3"/>
          <p:cNvPicPr>
            <a:picLocks noChangeAspect="1"/>
          </p:cNvPicPr>
          <p:nvPr/>
        </p:nvPicPr>
        <p:blipFill>
          <a:blip r:embed="rId1"/>
          <a:stretch>
            <a:fillRect/>
          </a:stretch>
        </p:blipFill>
        <p:spPr>
          <a:xfrm>
            <a:off x="3718005" y="1116900"/>
            <a:ext cx="2501366" cy="1012852"/>
          </a:xfrm>
          <a:prstGeom prst="rect">
            <a:avLst/>
          </a:prstGeom>
        </p:spPr>
      </p:pic>
      <p:sp>
        <p:nvSpPr>
          <p:cNvPr id="5" name="文本框 4"/>
          <p:cNvSpPr txBox="1"/>
          <p:nvPr/>
        </p:nvSpPr>
        <p:spPr>
          <a:xfrm>
            <a:off x="800099" y="941294"/>
            <a:ext cx="2978523" cy="369332"/>
          </a:xfrm>
          <a:prstGeom prst="rect">
            <a:avLst/>
          </a:prstGeom>
          <a:noFill/>
        </p:spPr>
        <p:txBody>
          <a:bodyPr wrap="square" rtlCol="0">
            <a:spAutoFit/>
          </a:bodyPr>
          <a:lstStyle/>
          <a:p>
            <a:r>
              <a:rPr lang="zh-CN" altLang="en-US" dirty="0"/>
              <a:t>为什么要用自监督学习？</a:t>
            </a:r>
            <a:endParaRPr lang="zh-CN" altLang="en-US" dirty="0"/>
          </a:p>
        </p:txBody>
      </p:sp>
      <p:sp>
        <p:nvSpPr>
          <p:cNvPr id="6" name="文本框 5"/>
          <p:cNvSpPr txBox="1"/>
          <p:nvPr/>
        </p:nvSpPr>
        <p:spPr>
          <a:xfrm>
            <a:off x="800099" y="3615756"/>
            <a:ext cx="6878171" cy="923330"/>
          </a:xfrm>
          <a:prstGeom prst="rect">
            <a:avLst/>
          </a:prstGeom>
          <a:noFill/>
        </p:spPr>
        <p:txBody>
          <a:bodyPr wrap="square" rtlCol="0">
            <a:spAutoFit/>
          </a:bodyPr>
          <a:lstStyle/>
          <a:p>
            <a:r>
              <a:rPr lang="zh-CN" altLang="en-US" dirty="0"/>
              <a:t>自监督学习的目标：</a:t>
            </a:r>
            <a:endParaRPr lang="en-US" altLang="zh-CN" dirty="0"/>
          </a:p>
          <a:p>
            <a:endParaRPr lang="en-US" altLang="zh-CN" dirty="0"/>
          </a:p>
          <a:p>
            <a:r>
              <a:rPr lang="zh-CN" altLang="en-US" dirty="0"/>
              <a:t>不借助标签，通过数据自身的信息，学习到有用的</a:t>
            </a:r>
            <a:r>
              <a:rPr lang="en-US" altLang="zh-CN" dirty="0"/>
              <a:t>representation</a:t>
            </a:r>
            <a:endParaRPr lang="zh-CN" altLang="en-US" dirty="0"/>
          </a:p>
        </p:txBody>
      </p:sp>
      <p:sp>
        <p:nvSpPr>
          <p:cNvPr id="7" name="文本框 6"/>
          <p:cNvSpPr txBox="1"/>
          <p:nvPr/>
        </p:nvSpPr>
        <p:spPr>
          <a:xfrm>
            <a:off x="739588" y="1253994"/>
            <a:ext cx="4229100" cy="2229841"/>
          </a:xfrm>
          <a:prstGeom prst="rect">
            <a:avLst/>
          </a:prstGeom>
          <a:noFill/>
        </p:spPr>
        <p:txBody>
          <a:bodyPr wrap="square" rtlCol="0">
            <a:spAutoFit/>
          </a:bodyPr>
          <a:lstStyle/>
          <a:p>
            <a:pPr>
              <a:lnSpc>
                <a:spcPct val="200000"/>
              </a:lnSpc>
            </a:pPr>
            <a:r>
              <a:rPr lang="en-US" altLang="zh-CN" dirty="0"/>
              <a:t>1.</a:t>
            </a:r>
            <a:r>
              <a:rPr lang="zh-CN" altLang="en-US" dirty="0"/>
              <a:t>无标签数据廉价易得</a:t>
            </a:r>
            <a:endParaRPr lang="en-US" altLang="zh-CN" dirty="0"/>
          </a:p>
          <a:p>
            <a:pPr>
              <a:lnSpc>
                <a:spcPct val="200000"/>
              </a:lnSpc>
            </a:pPr>
            <a:r>
              <a:rPr lang="en-US" altLang="zh-CN" dirty="0"/>
              <a:t>2.</a:t>
            </a:r>
            <a:r>
              <a:rPr lang="zh-CN" altLang="en-US" dirty="0"/>
              <a:t>三维重建领域缺乏</a:t>
            </a:r>
            <a:r>
              <a:rPr lang="en-US" altLang="zh-CN" dirty="0"/>
              <a:t>ground-truth</a:t>
            </a:r>
            <a:endParaRPr lang="en-US" altLang="zh-CN" dirty="0"/>
          </a:p>
          <a:p>
            <a:pPr>
              <a:lnSpc>
                <a:spcPct val="200000"/>
              </a:lnSpc>
            </a:pPr>
            <a:r>
              <a:rPr lang="en-US" altLang="zh-CN" dirty="0"/>
              <a:t>3.</a:t>
            </a:r>
            <a:r>
              <a:rPr lang="zh-CN" altLang="en-US" dirty="0"/>
              <a:t>有监督的方法只适用于特定的场景（</a:t>
            </a:r>
            <a:r>
              <a:rPr lang="en-US" altLang="zh-CN" dirty="0"/>
              <a:t>out-of-distribution</a:t>
            </a:r>
            <a:r>
              <a:rPr lang="zh-CN" altLang="en-US"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32865" y="423582"/>
            <a:ext cx="3045759" cy="400110"/>
          </a:xfrm>
          <a:prstGeom prst="rect">
            <a:avLst/>
          </a:prstGeom>
          <a:noFill/>
        </p:spPr>
        <p:txBody>
          <a:bodyPr wrap="square" rtlCol="0">
            <a:spAutoFit/>
          </a:bodyPr>
          <a:lstStyle/>
          <a:p>
            <a:r>
              <a:rPr lang="en-US" altLang="zh-CN" sz="2000" b="1" dirty="0"/>
              <a:t>What we will talk today:</a:t>
            </a:r>
            <a:endParaRPr lang="zh-CN" altLang="en-US" sz="2000" b="1" dirty="0"/>
          </a:p>
        </p:txBody>
      </p:sp>
      <p:pic>
        <p:nvPicPr>
          <p:cNvPr id="3" name="图片 2"/>
          <p:cNvPicPr>
            <a:picLocks noChangeAspect="1"/>
          </p:cNvPicPr>
          <p:nvPr/>
        </p:nvPicPr>
        <p:blipFill>
          <a:blip r:embed="rId1"/>
          <a:stretch>
            <a:fillRect/>
          </a:stretch>
        </p:blipFill>
        <p:spPr>
          <a:xfrm>
            <a:off x="1427566" y="1082488"/>
            <a:ext cx="6164979" cy="3109352"/>
          </a:xfrm>
          <a:prstGeom prst="rect">
            <a:avLst/>
          </a:prstGeom>
        </p:spPr>
      </p:pic>
      <p:sp>
        <p:nvSpPr>
          <p:cNvPr id="5" name="矩形 4"/>
          <p:cNvSpPr/>
          <p:nvPr/>
        </p:nvSpPr>
        <p:spPr>
          <a:xfrm>
            <a:off x="4766979" y="1983443"/>
            <a:ext cx="1707777" cy="61520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363071" y="321600"/>
            <a:ext cx="7281582" cy="3340493"/>
          </a:xfrm>
          <a:prstGeom prst="rect">
            <a:avLst/>
          </a:prstGeom>
        </p:spPr>
      </p:pic>
      <p:sp>
        <p:nvSpPr>
          <p:cNvPr id="5" name="矩形 4"/>
          <p:cNvSpPr/>
          <p:nvPr/>
        </p:nvSpPr>
        <p:spPr>
          <a:xfrm>
            <a:off x="3052483" y="2669241"/>
            <a:ext cx="2770094" cy="82699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9593" y="3770799"/>
            <a:ext cx="7875874" cy="707886"/>
          </a:xfrm>
          <a:prstGeom prst="rect">
            <a:avLst/>
          </a:prstGeom>
          <a:noFill/>
        </p:spPr>
        <p:txBody>
          <a:bodyPr wrap="square" lIns="91440" tIns="45720" rIns="91440" bIns="45720">
            <a:spAutoFit/>
          </a:bodyPr>
          <a:lstStyle/>
          <a:p>
            <a:pPr algn="ctr"/>
            <a:r>
              <a:rPr lang="zh-CN" altLang="en-US" sz="4000" b="0" cap="none" spc="0" dirty="0">
                <a:ln w="0"/>
                <a:gradFill>
                  <a:gsLst>
                    <a:gs pos="21000">
                      <a:srgbClr val="53575C"/>
                    </a:gs>
                    <a:gs pos="88000">
                      <a:srgbClr val="C5C7CA"/>
                    </a:gs>
                  </a:gsLst>
                  <a:lin ang="5400000"/>
                </a:gradFill>
                <a:effectLst/>
              </a:rPr>
              <a:t>三维重建</a:t>
            </a:r>
            <a:r>
              <a:rPr lang="en-US" altLang="zh-CN" sz="4000" b="0" cap="none" spc="0" dirty="0">
                <a:ln w="0"/>
                <a:gradFill>
                  <a:gsLst>
                    <a:gs pos="21000">
                      <a:srgbClr val="53575C"/>
                    </a:gs>
                    <a:gs pos="88000">
                      <a:srgbClr val="C5C7CA"/>
                    </a:gs>
                  </a:gsLst>
                  <a:lin ang="5400000"/>
                </a:gradFill>
                <a:effectLst/>
              </a:rPr>
              <a:t>=</a:t>
            </a:r>
            <a:r>
              <a:rPr lang="zh-CN" altLang="en-US" sz="4000" b="0" cap="none" spc="0" dirty="0">
                <a:ln w="0"/>
                <a:gradFill>
                  <a:gsLst>
                    <a:gs pos="21000">
                      <a:srgbClr val="53575C"/>
                    </a:gs>
                    <a:gs pos="88000">
                      <a:srgbClr val="C5C7CA"/>
                    </a:gs>
                  </a:gsLst>
                  <a:lin ang="5400000"/>
                </a:gradFill>
                <a:effectLst/>
              </a:rPr>
              <a:t>深度图估计</a:t>
            </a:r>
            <a:r>
              <a:rPr lang="en-US" altLang="zh-CN" sz="4000" b="0" cap="none" spc="0" dirty="0">
                <a:ln w="0"/>
                <a:gradFill>
                  <a:gsLst>
                    <a:gs pos="21000">
                      <a:srgbClr val="53575C"/>
                    </a:gs>
                    <a:gs pos="88000">
                      <a:srgbClr val="C5C7CA"/>
                    </a:gs>
                  </a:gsLst>
                  <a:lin ang="5400000"/>
                </a:gradFill>
                <a:effectLst/>
              </a:rPr>
              <a:t>+</a:t>
            </a:r>
            <a:r>
              <a:rPr lang="zh-CN" altLang="en-US" sz="4000" b="0" cap="none" spc="0" dirty="0">
                <a:ln w="0"/>
                <a:gradFill>
                  <a:gsLst>
                    <a:gs pos="21000">
                      <a:srgbClr val="53575C"/>
                    </a:gs>
                    <a:gs pos="88000">
                      <a:srgbClr val="C5C7CA"/>
                    </a:gs>
                  </a:gsLst>
                  <a:lin ang="5400000"/>
                </a:gradFill>
                <a:effectLst/>
              </a:rPr>
              <a:t>深度图融合</a:t>
            </a:r>
            <a:endParaRPr lang="zh-CN" altLang="en-US" sz="4000" b="0" cap="none" spc="0" dirty="0">
              <a:ln w="0"/>
              <a:gradFill>
                <a:gsLst>
                  <a:gs pos="21000">
                    <a:srgbClr val="53575C"/>
                  </a:gs>
                  <a:gs pos="88000">
                    <a:srgbClr val="C5C7CA"/>
                  </a:gs>
                </a:gsLst>
                <a:lin ang="5400000"/>
              </a:gradFill>
              <a:effectLst/>
            </a:endParaRPr>
          </a:p>
        </p:txBody>
      </p:sp>
      <p:sp>
        <p:nvSpPr>
          <p:cNvPr id="9" name="文本框 8"/>
          <p:cNvSpPr txBox="1"/>
          <p:nvPr/>
        </p:nvSpPr>
        <p:spPr>
          <a:xfrm>
            <a:off x="578224" y="430306"/>
            <a:ext cx="2218764" cy="461665"/>
          </a:xfrm>
          <a:prstGeom prst="rect">
            <a:avLst/>
          </a:prstGeom>
          <a:noFill/>
        </p:spPr>
        <p:txBody>
          <a:bodyPr wrap="square" rtlCol="0">
            <a:spAutoFit/>
          </a:bodyPr>
          <a:lstStyle/>
          <a:p>
            <a:r>
              <a:rPr lang="en-US" altLang="zh-CN" sz="2400" b="1" dirty="0"/>
              <a:t>2.</a:t>
            </a:r>
            <a:r>
              <a:rPr lang="zh-CN" altLang="en-US" sz="2400" b="1" dirty="0"/>
              <a:t> </a:t>
            </a:r>
            <a:r>
              <a:rPr lang="en-US" altLang="zh-CN" sz="2400" b="1" dirty="0"/>
              <a:t>Related work</a:t>
            </a:r>
            <a:endParaRPr lang="zh-CN" altLang="en-US" sz="2400" b="1" dirty="0"/>
          </a:p>
        </p:txBody>
      </p:sp>
      <p:sp>
        <p:nvSpPr>
          <p:cNvPr id="10" name="矩形 9"/>
          <p:cNvSpPr/>
          <p:nvPr/>
        </p:nvSpPr>
        <p:spPr>
          <a:xfrm>
            <a:off x="2924733" y="3711245"/>
            <a:ext cx="2539253" cy="82699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8485" y="430530"/>
            <a:ext cx="6337300" cy="829945"/>
          </a:xfrm>
          <a:prstGeom prst="rect">
            <a:avLst/>
          </a:prstGeom>
          <a:noFill/>
        </p:spPr>
        <p:txBody>
          <a:bodyPr wrap="square" rtlCol="0">
            <a:spAutoFit/>
          </a:bodyPr>
          <a:lstStyle/>
          <a:p>
            <a:r>
              <a:rPr lang="en-US" altLang="zh-CN" sz="2400" b="1" dirty="0"/>
              <a:t>2.</a:t>
            </a:r>
            <a:r>
              <a:rPr lang="zh-CN" altLang="en-US" sz="2400" b="1" dirty="0"/>
              <a:t> 背景：</a:t>
            </a:r>
            <a:r>
              <a:rPr lang="zh-CN" altLang="en-US" sz="2400" b="1" dirty="0">
                <a:sym typeface="+mn-ea"/>
              </a:rPr>
              <a:t>大数据时代下</a:t>
            </a:r>
            <a:r>
              <a:rPr lang="zh-CN" altLang="en-US" sz="2400" b="1" dirty="0">
                <a:sym typeface="+mn-ea"/>
              </a:rPr>
              <a:t>应用统计的目的</a:t>
            </a:r>
            <a:endParaRPr lang="zh-CN" altLang="en-US" sz="2400" dirty="0"/>
          </a:p>
          <a:p>
            <a:endParaRPr lang="zh-CN" altLang="en-US" sz="2400" b="1" dirty="0"/>
          </a:p>
        </p:txBody>
      </p:sp>
      <p:sp>
        <p:nvSpPr>
          <p:cNvPr id="11" name="文本框 10"/>
          <p:cNvSpPr txBox="1"/>
          <p:nvPr/>
        </p:nvSpPr>
        <p:spPr>
          <a:xfrm>
            <a:off x="740410" y="1397000"/>
            <a:ext cx="7663180" cy="1198880"/>
          </a:xfrm>
          <a:prstGeom prst="rect">
            <a:avLst/>
          </a:prstGeom>
          <a:noFill/>
        </p:spPr>
        <p:txBody>
          <a:bodyPr wrap="square" rtlCol="0">
            <a:spAutoFit/>
          </a:bodyPr>
          <a:lstStyle/>
          <a:p>
            <a:pPr indent="0">
              <a:buFont typeface="Arial" panose="020B0604020202020204" pitchFamily="34" charset="0"/>
              <a:buNone/>
            </a:pPr>
            <a:r>
              <a:rPr lang="zh-CN" altLang="en-US" dirty="0">
                <a:latin typeface="楷体" panose="02010609060101010101" charset="-122"/>
                <a:ea typeface="楷体" panose="02010609060101010101" charset="-122"/>
              </a:rPr>
              <a:t>当今世界越来越依赖数据和计算来创造知识、做出关键决策并更好地预测未来。新时代数据科学已成为全新领域，旨在通过集成和开发来自数学、统计、数据计算等学科的思想、理论、方法及算法，来支持数据驱动、算法创新的智能计算。</a:t>
            </a:r>
            <a:endParaRPr lang="zh-CN" altLang="en-US" dirty="0">
              <a:latin typeface="楷体" panose="02010609060101010101" charset="-122"/>
              <a:ea typeface="楷体" panose="02010609060101010101" charset="-122"/>
            </a:endParaRPr>
          </a:p>
        </p:txBody>
      </p:sp>
      <p:sp>
        <p:nvSpPr>
          <p:cNvPr id="5" name="圆角矩形 4"/>
          <p:cNvSpPr/>
          <p:nvPr/>
        </p:nvSpPr>
        <p:spPr>
          <a:xfrm>
            <a:off x="1437005" y="3126740"/>
            <a:ext cx="1434465" cy="926465"/>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2">
                    <a:lumMod val="75000"/>
                  </a:schemeClr>
                </a:solidFill>
              </a:rPr>
              <a:t>大数据</a:t>
            </a:r>
            <a:endParaRPr lang="zh-CN" altLang="en-US">
              <a:solidFill>
                <a:schemeClr val="tx2">
                  <a:lumMod val="75000"/>
                </a:schemeClr>
              </a:solidFill>
            </a:endParaRPr>
          </a:p>
        </p:txBody>
      </p:sp>
      <p:sp>
        <p:nvSpPr>
          <p:cNvPr id="8" name="圆角矩形 7"/>
          <p:cNvSpPr/>
          <p:nvPr/>
        </p:nvSpPr>
        <p:spPr>
          <a:xfrm>
            <a:off x="3691255" y="3126740"/>
            <a:ext cx="1789430" cy="926465"/>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2">
                    <a:lumMod val="75000"/>
                  </a:schemeClr>
                </a:solidFill>
              </a:rPr>
              <a:t> </a:t>
            </a:r>
            <a:r>
              <a:rPr lang="zh-CN" altLang="en-US">
                <a:solidFill>
                  <a:schemeClr val="tx2">
                    <a:lumMod val="75000"/>
                  </a:schemeClr>
                </a:solidFill>
              </a:rPr>
              <a:t>统计计算</a:t>
            </a:r>
            <a:r>
              <a:rPr lang="en-US" altLang="zh-CN">
                <a:solidFill>
                  <a:schemeClr val="tx2">
                    <a:lumMod val="75000"/>
                  </a:schemeClr>
                </a:solidFill>
              </a:rPr>
              <a:t>/</a:t>
            </a:r>
            <a:endParaRPr lang="en-US" altLang="zh-CN">
              <a:solidFill>
                <a:schemeClr val="tx2">
                  <a:lumMod val="75000"/>
                </a:schemeClr>
              </a:solidFill>
            </a:endParaRPr>
          </a:p>
          <a:p>
            <a:pPr algn="ctr"/>
            <a:r>
              <a:rPr lang="zh-CN" altLang="en-US">
                <a:solidFill>
                  <a:schemeClr val="tx2">
                    <a:lumMod val="75000"/>
                  </a:schemeClr>
                </a:solidFill>
              </a:rPr>
              <a:t>数据建模</a:t>
            </a:r>
            <a:endParaRPr lang="zh-CN" altLang="en-US">
              <a:solidFill>
                <a:schemeClr val="tx2">
                  <a:lumMod val="75000"/>
                </a:schemeClr>
              </a:solidFill>
            </a:endParaRPr>
          </a:p>
        </p:txBody>
      </p:sp>
      <p:sp>
        <p:nvSpPr>
          <p:cNvPr id="9" name="圆角矩形 8"/>
          <p:cNvSpPr/>
          <p:nvPr/>
        </p:nvSpPr>
        <p:spPr>
          <a:xfrm>
            <a:off x="6300470" y="3127375"/>
            <a:ext cx="1400810" cy="926465"/>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2">
                    <a:lumMod val="75000"/>
                  </a:schemeClr>
                </a:solidFill>
              </a:rPr>
              <a:t>分析结果</a:t>
            </a:r>
            <a:endParaRPr lang="zh-CN" altLang="en-US">
              <a:solidFill>
                <a:schemeClr val="tx2">
                  <a:lumMod val="75000"/>
                </a:schemeClr>
              </a:solidFill>
            </a:endParaRPr>
          </a:p>
        </p:txBody>
      </p:sp>
      <p:cxnSp>
        <p:nvCxnSpPr>
          <p:cNvPr id="12" name="直接箭头连接符 11"/>
          <p:cNvCxnSpPr>
            <a:stCxn id="5" idx="3"/>
            <a:endCxn id="8" idx="1"/>
          </p:cNvCxnSpPr>
          <p:nvPr/>
        </p:nvCxnSpPr>
        <p:spPr>
          <a:xfrm>
            <a:off x="2871470" y="3590290"/>
            <a:ext cx="81978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9" idx="1"/>
          </p:cNvCxnSpPr>
          <p:nvPr/>
        </p:nvCxnSpPr>
        <p:spPr>
          <a:xfrm>
            <a:off x="5480685" y="3590290"/>
            <a:ext cx="81978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78224" y="430306"/>
            <a:ext cx="2218764" cy="461665"/>
          </a:xfrm>
          <a:prstGeom prst="rect">
            <a:avLst/>
          </a:prstGeom>
          <a:noFill/>
        </p:spPr>
        <p:txBody>
          <a:bodyPr wrap="square" rtlCol="0">
            <a:spAutoFit/>
          </a:bodyPr>
          <a:lstStyle/>
          <a:p>
            <a:r>
              <a:rPr lang="en-US" altLang="zh-CN" sz="2400" b="1" dirty="0"/>
              <a:t>2.</a:t>
            </a:r>
            <a:r>
              <a:rPr lang="zh-CN" altLang="en-US" sz="2400" b="1" dirty="0"/>
              <a:t> </a:t>
            </a:r>
            <a:r>
              <a:rPr lang="en-US" altLang="zh-CN" sz="2400" b="1" dirty="0"/>
              <a:t>Related work</a:t>
            </a:r>
            <a:endParaRPr lang="zh-CN" altLang="en-US" sz="2400" b="1" dirty="0"/>
          </a:p>
        </p:txBody>
      </p:sp>
      <p:sp>
        <p:nvSpPr>
          <p:cNvPr id="9" name="文本框 8"/>
          <p:cNvSpPr txBox="1"/>
          <p:nvPr/>
        </p:nvSpPr>
        <p:spPr>
          <a:xfrm>
            <a:off x="368794" y="1179559"/>
            <a:ext cx="2186226" cy="923330"/>
          </a:xfrm>
          <a:prstGeom prst="rect">
            <a:avLst/>
          </a:prstGeom>
          <a:noFill/>
        </p:spPr>
        <p:txBody>
          <a:bodyPr wrap="square" rtlCol="0">
            <a:spAutoFit/>
          </a:bodyPr>
          <a:lstStyle/>
          <a:p>
            <a:r>
              <a:rPr lang="en-US" altLang="zh-CN" sz="1800" b="0" i="0" u="none" strike="noStrike" baseline="0" dirty="0">
                <a:latin typeface="NimbusRomNo9L-Medi"/>
              </a:rPr>
              <a:t>Self-supervised</a:t>
            </a:r>
            <a:endParaRPr lang="en-US" altLang="zh-CN" sz="1800" b="0" i="0" u="none" strike="noStrike" baseline="0" dirty="0">
              <a:latin typeface="NimbusRomNo9L-Medi"/>
            </a:endParaRPr>
          </a:p>
          <a:p>
            <a:r>
              <a:rPr lang="en-US" altLang="zh-CN" sz="1800" b="0" i="0" u="none" strike="noStrike" baseline="0" dirty="0">
                <a:latin typeface="NimbusRomNo9L-Medi"/>
              </a:rPr>
              <a:t>Monocular </a:t>
            </a:r>
            <a:r>
              <a:rPr lang="en-US" altLang="zh-CN" dirty="0">
                <a:latin typeface="NimbusRomNo9L-Medi"/>
              </a:rPr>
              <a:t>Video </a:t>
            </a:r>
            <a:r>
              <a:rPr lang="en-US" altLang="zh-CN" sz="1800" b="0" i="0" u="none" strike="noStrike" baseline="0" dirty="0">
                <a:latin typeface="NimbusRomNo9L-Medi"/>
              </a:rPr>
              <a:t>Training</a:t>
            </a:r>
            <a:endParaRPr lang="zh-CN" altLang="en-US" dirty="0"/>
          </a:p>
        </p:txBody>
      </p:sp>
      <p:sp>
        <p:nvSpPr>
          <p:cNvPr id="3" name="文本框 2"/>
          <p:cNvSpPr txBox="1"/>
          <p:nvPr/>
        </p:nvSpPr>
        <p:spPr>
          <a:xfrm>
            <a:off x="416858" y="2693329"/>
            <a:ext cx="1889312" cy="923330"/>
          </a:xfrm>
          <a:prstGeom prst="rect">
            <a:avLst/>
          </a:prstGeom>
          <a:noFill/>
        </p:spPr>
        <p:txBody>
          <a:bodyPr wrap="square" rtlCol="0">
            <a:spAutoFit/>
          </a:bodyPr>
          <a:lstStyle/>
          <a:p>
            <a:r>
              <a:rPr lang="en-US" altLang="zh-CN" sz="1800" b="0" i="0" u="none" strike="noStrike" baseline="0" dirty="0">
                <a:latin typeface="NimbusRomNo9L-Medi"/>
              </a:rPr>
              <a:t>Self-supervised Monocular Stereo Training</a:t>
            </a:r>
            <a:endParaRPr lang="zh-CN" altLang="en-US" dirty="0"/>
          </a:p>
        </p:txBody>
      </p:sp>
      <p:sp>
        <p:nvSpPr>
          <p:cNvPr id="6" name="箭头: 右 5"/>
          <p:cNvSpPr/>
          <p:nvPr/>
        </p:nvSpPr>
        <p:spPr>
          <a:xfrm>
            <a:off x="2306171" y="1437957"/>
            <a:ext cx="1185288" cy="73926"/>
          </a:xfrm>
          <a:prstGeom prst="rightArrow">
            <a:avLst/>
          </a:prstGeom>
          <a:solidFill>
            <a:schemeClr val="accent6">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570194" y="1303956"/>
            <a:ext cx="1613647" cy="369332"/>
          </a:xfrm>
          <a:prstGeom prst="rect">
            <a:avLst/>
          </a:prstGeom>
          <a:noFill/>
        </p:spPr>
        <p:txBody>
          <a:bodyPr wrap="square" rtlCol="0">
            <a:spAutoFit/>
          </a:bodyPr>
          <a:lstStyle/>
          <a:p>
            <a:r>
              <a:rPr lang="zh-CN" altLang="en-US" dirty="0"/>
              <a:t>相机运动</a:t>
            </a:r>
            <a:endParaRPr lang="zh-CN" altLang="en-US" dirty="0"/>
          </a:p>
        </p:txBody>
      </p:sp>
      <p:sp>
        <p:nvSpPr>
          <p:cNvPr id="14" name="箭头: 右 13"/>
          <p:cNvSpPr/>
          <p:nvPr/>
        </p:nvSpPr>
        <p:spPr>
          <a:xfrm>
            <a:off x="2306171" y="3011927"/>
            <a:ext cx="1185288" cy="73926"/>
          </a:xfrm>
          <a:prstGeom prst="rightArrow">
            <a:avLst/>
          </a:prstGeom>
          <a:solidFill>
            <a:schemeClr val="accent6">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570194" y="2901187"/>
            <a:ext cx="1613647" cy="369332"/>
          </a:xfrm>
          <a:prstGeom prst="rect">
            <a:avLst/>
          </a:prstGeom>
          <a:noFill/>
        </p:spPr>
        <p:txBody>
          <a:bodyPr wrap="square" rtlCol="0">
            <a:spAutoFit/>
          </a:bodyPr>
          <a:lstStyle/>
          <a:p>
            <a:r>
              <a:rPr lang="zh-CN" altLang="en-US" dirty="0"/>
              <a:t>外参数矩阵</a:t>
            </a:r>
            <a:endParaRPr lang="zh-CN" altLang="en-US" dirty="0"/>
          </a:p>
        </p:txBody>
      </p:sp>
      <p:sp>
        <p:nvSpPr>
          <p:cNvPr id="15" name="箭头: 右 14"/>
          <p:cNvSpPr/>
          <p:nvPr/>
        </p:nvSpPr>
        <p:spPr>
          <a:xfrm rot="1514468">
            <a:off x="4973868" y="1673692"/>
            <a:ext cx="1185288" cy="73926"/>
          </a:xfrm>
          <a:prstGeom prst="rightArrow">
            <a:avLst/>
          </a:prstGeom>
          <a:solidFill>
            <a:schemeClr val="accent6">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p:cNvSpPr/>
          <p:nvPr/>
        </p:nvSpPr>
        <p:spPr>
          <a:xfrm rot="19331368">
            <a:off x="5082071" y="2656366"/>
            <a:ext cx="1185288" cy="73926"/>
          </a:xfrm>
          <a:prstGeom prst="rightArrow">
            <a:avLst/>
          </a:prstGeom>
          <a:solidFill>
            <a:schemeClr val="accent6">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334872" y="1951643"/>
            <a:ext cx="1107996" cy="369332"/>
          </a:xfrm>
          <a:prstGeom prst="rect">
            <a:avLst/>
          </a:prstGeom>
          <a:noFill/>
        </p:spPr>
        <p:txBody>
          <a:bodyPr wrap="none" rtlCol="0">
            <a:spAutoFit/>
          </a:bodyPr>
          <a:lstStyle/>
          <a:p>
            <a:r>
              <a:rPr lang="zh-CN" altLang="en-US" dirty="0"/>
              <a:t>深度估计</a:t>
            </a:r>
            <a:endParaRPr lang="zh-CN" altLang="en-US" dirty="0"/>
          </a:p>
        </p:txBody>
      </p:sp>
      <p:sp>
        <p:nvSpPr>
          <p:cNvPr id="18" name="文本框 17"/>
          <p:cNvSpPr txBox="1"/>
          <p:nvPr/>
        </p:nvSpPr>
        <p:spPr>
          <a:xfrm>
            <a:off x="930677" y="3919818"/>
            <a:ext cx="2257541" cy="369332"/>
          </a:xfrm>
          <a:prstGeom prst="rect">
            <a:avLst/>
          </a:prstGeom>
          <a:noFill/>
        </p:spPr>
        <p:txBody>
          <a:bodyPr wrap="none" rtlCol="0">
            <a:spAutoFit/>
          </a:bodyPr>
          <a:lstStyle/>
          <a:p>
            <a:r>
              <a:rPr lang="zh-CN" altLang="en-US" dirty="0"/>
              <a:t>代表性数据集：</a:t>
            </a:r>
            <a:r>
              <a:rPr lang="en-US" altLang="zh-CN" dirty="0"/>
              <a:t>KITTI</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16960" y="843340"/>
            <a:ext cx="2548218" cy="646331"/>
          </a:xfrm>
          <a:prstGeom prst="rect">
            <a:avLst/>
          </a:prstGeom>
          <a:noFill/>
        </p:spPr>
        <p:txBody>
          <a:bodyPr wrap="square" rtlCol="0">
            <a:spAutoFit/>
          </a:bodyPr>
          <a:lstStyle/>
          <a:p>
            <a:r>
              <a:rPr lang="en-US" altLang="zh-CN" dirty="0"/>
              <a:t>MVS</a:t>
            </a:r>
            <a:r>
              <a:rPr lang="zh-CN" altLang="en-US" dirty="0"/>
              <a:t>重建</a:t>
            </a:r>
            <a:r>
              <a:rPr lang="en-US" altLang="zh-CN" dirty="0"/>
              <a:t>3D</a:t>
            </a:r>
            <a:r>
              <a:rPr lang="zh-CN" altLang="en-US" dirty="0"/>
              <a:t>稠密点云，基于手工提取的特征</a:t>
            </a:r>
            <a:endParaRPr lang="zh-CN" altLang="en-US" dirty="0"/>
          </a:p>
        </p:txBody>
      </p:sp>
      <p:sp>
        <p:nvSpPr>
          <p:cNvPr id="8" name="文本框 7"/>
          <p:cNvSpPr txBox="1"/>
          <p:nvPr/>
        </p:nvSpPr>
        <p:spPr>
          <a:xfrm>
            <a:off x="685801" y="2571750"/>
            <a:ext cx="4087905" cy="369332"/>
          </a:xfrm>
          <a:prstGeom prst="rect">
            <a:avLst/>
          </a:prstGeom>
          <a:noFill/>
        </p:spPr>
        <p:txBody>
          <a:bodyPr wrap="square" rtlCol="0">
            <a:spAutoFit/>
          </a:bodyPr>
          <a:lstStyle/>
          <a:p>
            <a:r>
              <a:rPr lang="en-US" altLang="zh-CN" dirty="0" err="1"/>
              <a:t>MVSNet</a:t>
            </a:r>
            <a:r>
              <a:rPr lang="zh-CN" altLang="en-US" dirty="0"/>
              <a:t>提出了基于学习的有监督方法</a:t>
            </a:r>
            <a:endParaRPr lang="zh-CN" altLang="en-US" dirty="0"/>
          </a:p>
        </p:txBody>
      </p:sp>
      <p:sp>
        <p:nvSpPr>
          <p:cNvPr id="4" name="箭头: 下 3"/>
          <p:cNvSpPr/>
          <p:nvPr/>
        </p:nvSpPr>
        <p:spPr>
          <a:xfrm>
            <a:off x="1909481" y="1489671"/>
            <a:ext cx="591671" cy="846345"/>
          </a:xfrm>
          <a:prstGeom prst="downArrow">
            <a:avLst/>
          </a:prstGeom>
          <a:solidFill>
            <a:schemeClr val="accent6">
              <a:lumMod val="65000"/>
            </a:schemeClr>
          </a:solidFill>
          <a:ln>
            <a:solidFill>
              <a:schemeClr val="accent6">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622423" y="1487002"/>
            <a:ext cx="3546663" cy="2518620"/>
            <a:chOff x="4622423" y="1487002"/>
            <a:chExt cx="3546663" cy="2518620"/>
          </a:xfrm>
        </p:grpSpPr>
        <p:sp>
          <p:nvSpPr>
            <p:cNvPr id="6" name="左大括号 5"/>
            <p:cNvSpPr/>
            <p:nvPr/>
          </p:nvSpPr>
          <p:spPr>
            <a:xfrm>
              <a:off x="4622423" y="1603432"/>
              <a:ext cx="645459" cy="23059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5432610" y="1487002"/>
              <a:ext cx="2702859" cy="369332"/>
            </a:xfrm>
            <a:prstGeom prst="rect">
              <a:avLst/>
            </a:prstGeom>
            <a:noFill/>
          </p:spPr>
          <p:txBody>
            <a:bodyPr wrap="square" rtlCol="0">
              <a:spAutoFit/>
            </a:bodyPr>
            <a:lstStyle/>
            <a:p>
              <a:r>
                <a:rPr lang="zh-CN" altLang="en-US" dirty="0"/>
                <a:t>缺乏</a:t>
              </a:r>
              <a:r>
                <a:rPr lang="en-US" altLang="zh-CN" dirty="0"/>
                <a:t>ground-truth</a:t>
              </a:r>
              <a:r>
                <a:rPr lang="zh-CN" altLang="en-US" dirty="0"/>
                <a:t>数据</a:t>
              </a:r>
              <a:endParaRPr lang="zh-CN" altLang="en-US" dirty="0"/>
            </a:p>
          </p:txBody>
        </p:sp>
        <p:sp>
          <p:nvSpPr>
            <p:cNvPr id="11" name="文本框 10"/>
            <p:cNvSpPr txBox="1"/>
            <p:nvPr/>
          </p:nvSpPr>
          <p:spPr>
            <a:xfrm>
              <a:off x="5466227" y="2336016"/>
              <a:ext cx="2702859" cy="646331"/>
            </a:xfrm>
            <a:prstGeom prst="rect">
              <a:avLst/>
            </a:prstGeom>
            <a:noFill/>
          </p:spPr>
          <p:txBody>
            <a:bodyPr wrap="square" rtlCol="0">
              <a:spAutoFit/>
            </a:bodyPr>
            <a:lstStyle/>
            <a:p>
              <a:r>
                <a:rPr lang="zh-CN" altLang="en-US" dirty="0"/>
                <a:t>只能局限于特定的场景</a:t>
              </a:r>
              <a:endParaRPr lang="en-US" altLang="zh-CN" dirty="0"/>
            </a:p>
            <a:p>
              <a:r>
                <a:rPr lang="en-US" altLang="zh-CN" dirty="0"/>
                <a:t>Out-of-distribution</a:t>
              </a:r>
              <a:endParaRPr lang="zh-CN" altLang="en-US" dirty="0"/>
            </a:p>
          </p:txBody>
        </p:sp>
        <p:sp>
          <p:nvSpPr>
            <p:cNvPr id="12" name="文本框 11"/>
            <p:cNvSpPr txBox="1"/>
            <p:nvPr/>
          </p:nvSpPr>
          <p:spPr>
            <a:xfrm>
              <a:off x="5412438" y="3636290"/>
              <a:ext cx="2702859" cy="369332"/>
            </a:xfrm>
            <a:prstGeom prst="rect">
              <a:avLst/>
            </a:prstGeom>
            <a:noFill/>
          </p:spPr>
          <p:txBody>
            <a:bodyPr wrap="square" rtlCol="0">
              <a:spAutoFit/>
            </a:bodyPr>
            <a:lstStyle/>
            <a:p>
              <a:r>
                <a:rPr lang="zh-CN" altLang="en-US" dirty="0"/>
                <a:t>鲁棒性和完整性有待提高</a:t>
              </a:r>
              <a:endParaRPr lang="zh-CN" altLang="en-US" dirty="0"/>
            </a:p>
          </p:txBody>
        </p:sp>
      </p:grpSp>
      <p:sp>
        <p:nvSpPr>
          <p:cNvPr id="13" name="箭头: 下 12"/>
          <p:cNvSpPr/>
          <p:nvPr/>
        </p:nvSpPr>
        <p:spPr>
          <a:xfrm>
            <a:off x="1899398" y="3119398"/>
            <a:ext cx="591671" cy="846345"/>
          </a:xfrm>
          <a:prstGeom prst="downArrow">
            <a:avLst/>
          </a:prstGeom>
          <a:solidFill>
            <a:schemeClr val="accent6">
              <a:lumMod val="65000"/>
            </a:schemeClr>
          </a:solidFill>
          <a:ln>
            <a:solidFill>
              <a:schemeClr val="accent6">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753035" y="4300160"/>
            <a:ext cx="4087905" cy="646331"/>
          </a:xfrm>
          <a:prstGeom prst="rect">
            <a:avLst/>
          </a:prstGeom>
          <a:noFill/>
        </p:spPr>
        <p:txBody>
          <a:bodyPr wrap="square" rtlCol="0">
            <a:spAutoFit/>
          </a:bodyPr>
          <a:lstStyle/>
          <a:p>
            <a:r>
              <a:rPr lang="zh-CN" altLang="en-US" dirty="0"/>
              <a:t>在</a:t>
            </a:r>
            <a:r>
              <a:rPr lang="en-US" altLang="zh-CN" dirty="0"/>
              <a:t>pixel-wise</a:t>
            </a:r>
            <a:r>
              <a:rPr lang="zh-CN" altLang="en-US" dirty="0"/>
              <a:t> </a:t>
            </a:r>
            <a:r>
              <a:rPr lang="en-US" altLang="zh-CN" dirty="0"/>
              <a:t>level</a:t>
            </a:r>
            <a:r>
              <a:rPr lang="zh-CN" altLang="en-US" dirty="0"/>
              <a:t>进行无监督学习的</a:t>
            </a:r>
            <a:r>
              <a:rPr lang="en-US" altLang="zh-CN" dirty="0"/>
              <a:t>MVS</a:t>
            </a:r>
            <a:r>
              <a:rPr lang="zh-CN" altLang="en-US" dirty="0"/>
              <a:t>框架</a:t>
            </a:r>
            <a:endParaRPr lang="zh-CN" altLang="en-US" dirty="0"/>
          </a:p>
        </p:txBody>
      </p:sp>
      <p:sp>
        <p:nvSpPr>
          <p:cNvPr id="14" name="文本框 13"/>
          <p:cNvSpPr txBox="1"/>
          <p:nvPr/>
        </p:nvSpPr>
        <p:spPr>
          <a:xfrm>
            <a:off x="578224" y="430306"/>
            <a:ext cx="2218764" cy="461665"/>
          </a:xfrm>
          <a:prstGeom prst="rect">
            <a:avLst/>
          </a:prstGeom>
          <a:noFill/>
        </p:spPr>
        <p:txBody>
          <a:bodyPr wrap="square" rtlCol="0">
            <a:spAutoFit/>
          </a:bodyPr>
          <a:lstStyle/>
          <a:p>
            <a:r>
              <a:rPr lang="en-US" altLang="zh-CN" sz="2400" b="1" dirty="0"/>
              <a:t>2.</a:t>
            </a:r>
            <a:r>
              <a:rPr lang="zh-CN" altLang="en-US" sz="2400" b="1" dirty="0"/>
              <a:t> </a:t>
            </a:r>
            <a:r>
              <a:rPr lang="en-US" altLang="zh-CN" sz="2400" b="1" dirty="0"/>
              <a:t>Related work</a:t>
            </a:r>
            <a:endParaRPr lang="zh-CN" altLang="en-US" sz="2400" b="1" dirty="0"/>
          </a:p>
        </p:txBody>
      </p:sp>
      <p:sp>
        <p:nvSpPr>
          <p:cNvPr id="16" name="文本框 15"/>
          <p:cNvSpPr txBox="1"/>
          <p:nvPr/>
        </p:nvSpPr>
        <p:spPr>
          <a:xfrm>
            <a:off x="5758171" y="4382552"/>
            <a:ext cx="2197396" cy="369332"/>
          </a:xfrm>
          <a:prstGeom prst="rect">
            <a:avLst/>
          </a:prstGeom>
          <a:noFill/>
        </p:spPr>
        <p:txBody>
          <a:bodyPr wrap="none" rtlCol="0">
            <a:spAutoFit/>
          </a:bodyPr>
          <a:lstStyle/>
          <a:p>
            <a:r>
              <a:rPr lang="zh-CN" altLang="en-US" dirty="0"/>
              <a:t>代表性数据集：</a:t>
            </a:r>
            <a:r>
              <a:rPr lang="en-US" altLang="zh-CN" dirty="0"/>
              <a:t>DTU</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32865" y="423582"/>
            <a:ext cx="3045759" cy="400110"/>
          </a:xfrm>
          <a:prstGeom prst="rect">
            <a:avLst/>
          </a:prstGeom>
          <a:noFill/>
        </p:spPr>
        <p:txBody>
          <a:bodyPr wrap="square" rtlCol="0">
            <a:spAutoFit/>
          </a:bodyPr>
          <a:lstStyle/>
          <a:p>
            <a:r>
              <a:rPr lang="en-US" altLang="zh-CN" sz="2000" b="1" dirty="0"/>
              <a:t>What we will talk today:</a:t>
            </a:r>
            <a:endParaRPr lang="zh-CN" altLang="en-US" sz="2000" b="1" dirty="0"/>
          </a:p>
        </p:txBody>
      </p:sp>
      <p:pic>
        <p:nvPicPr>
          <p:cNvPr id="3" name="图片 2"/>
          <p:cNvPicPr>
            <a:picLocks noChangeAspect="1"/>
          </p:cNvPicPr>
          <p:nvPr/>
        </p:nvPicPr>
        <p:blipFill>
          <a:blip r:embed="rId1"/>
          <a:stretch>
            <a:fillRect/>
          </a:stretch>
        </p:blipFill>
        <p:spPr>
          <a:xfrm>
            <a:off x="1427566" y="1082488"/>
            <a:ext cx="6164979" cy="3109352"/>
          </a:xfrm>
          <a:prstGeom prst="rect">
            <a:avLst/>
          </a:prstGeom>
        </p:spPr>
      </p:pic>
      <p:sp>
        <p:nvSpPr>
          <p:cNvPr id="5" name="矩形 4"/>
          <p:cNvSpPr/>
          <p:nvPr/>
        </p:nvSpPr>
        <p:spPr>
          <a:xfrm>
            <a:off x="4854384" y="2689414"/>
            <a:ext cx="2407028" cy="61520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8224" y="430306"/>
            <a:ext cx="2817158" cy="369332"/>
          </a:xfrm>
          <a:prstGeom prst="rect">
            <a:avLst/>
          </a:prstGeom>
          <a:noFill/>
        </p:spPr>
        <p:txBody>
          <a:bodyPr wrap="square" rtlCol="0">
            <a:spAutoFit/>
          </a:bodyPr>
          <a:lstStyle/>
          <a:p>
            <a:r>
              <a:rPr lang="en-US" altLang="zh-CN" b="1" dirty="0"/>
              <a:t>3. Self-supervised training</a:t>
            </a:r>
            <a:endParaRPr lang="en-US" altLang="zh-CN" b="1" dirty="0"/>
          </a:p>
        </p:txBody>
      </p:sp>
      <p:sp>
        <p:nvSpPr>
          <p:cNvPr id="3" name="文本框 2"/>
          <p:cNvSpPr txBox="1"/>
          <p:nvPr/>
        </p:nvSpPr>
        <p:spPr>
          <a:xfrm>
            <a:off x="1008529" y="1102659"/>
            <a:ext cx="6804211" cy="369332"/>
          </a:xfrm>
          <a:prstGeom prst="rect">
            <a:avLst/>
          </a:prstGeom>
          <a:noFill/>
        </p:spPr>
        <p:txBody>
          <a:bodyPr wrap="square" rtlCol="0">
            <a:spAutoFit/>
          </a:bodyPr>
          <a:lstStyle/>
          <a:p>
            <a:r>
              <a:rPr lang="zh-CN" altLang="en-US" dirty="0"/>
              <a:t>自监督的深度估计把该问题看作一个新视角合成的问题。</a:t>
            </a:r>
            <a:endParaRPr lang="zh-CN" altLang="en-US" dirty="0"/>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69795" y="1593940"/>
            <a:ext cx="2769660" cy="2077570"/>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4547" y="1593940"/>
            <a:ext cx="2896218" cy="2172503"/>
          </a:xfrm>
          <a:prstGeom prst="rect">
            <a:avLst/>
          </a:prstGeom>
        </p:spPr>
      </p:pic>
      <p:sp>
        <p:nvSpPr>
          <p:cNvPr id="8" name="箭头: 右 7"/>
          <p:cNvSpPr/>
          <p:nvPr/>
        </p:nvSpPr>
        <p:spPr>
          <a:xfrm>
            <a:off x="3227294" y="2571750"/>
            <a:ext cx="450477" cy="245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781984" y="2357025"/>
            <a:ext cx="1257300" cy="646331"/>
          </a:xfrm>
          <a:prstGeom prst="rect">
            <a:avLst/>
          </a:prstGeom>
          <a:noFill/>
        </p:spPr>
        <p:txBody>
          <a:bodyPr wrap="square" rtlCol="0">
            <a:spAutoFit/>
          </a:bodyPr>
          <a:lstStyle/>
          <a:p>
            <a:pPr algn="ctr"/>
            <a:r>
              <a:rPr lang="zh-CN" altLang="en-US" dirty="0"/>
              <a:t>中间变量：</a:t>
            </a:r>
            <a:endParaRPr lang="en-US" altLang="zh-CN" dirty="0"/>
          </a:p>
          <a:p>
            <a:pPr algn="ctr"/>
            <a:r>
              <a:rPr lang="zh-CN" altLang="en-US" dirty="0"/>
              <a:t>深度图</a:t>
            </a:r>
            <a:endParaRPr lang="zh-CN" altLang="en-US" dirty="0"/>
          </a:p>
        </p:txBody>
      </p:sp>
      <p:sp>
        <p:nvSpPr>
          <p:cNvPr id="10" name="箭头: 右 9"/>
          <p:cNvSpPr/>
          <p:nvPr/>
        </p:nvSpPr>
        <p:spPr>
          <a:xfrm>
            <a:off x="5224613" y="2571750"/>
            <a:ext cx="450477" cy="245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529" y="799638"/>
            <a:ext cx="6931025"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28"/>
                                        </p:tgtEl>
                                        <p:attrNameLst>
                                          <p:attrName>style.visibility</p:attrName>
                                        </p:attrNameLst>
                                      </p:cBhvr>
                                      <p:to>
                                        <p:strVal val="visible"/>
                                      </p:to>
                                    </p:set>
                                    <p:anim calcmode="lin" valueType="num">
                                      <p:cBhvr additive="base">
                                        <p:cTn id="39" dur="500" fill="hold"/>
                                        <p:tgtEl>
                                          <p:spTgt spid="1028"/>
                                        </p:tgtEl>
                                        <p:attrNameLst>
                                          <p:attrName>ppt_x</p:attrName>
                                        </p:attrNameLst>
                                      </p:cBhvr>
                                      <p:tavLst>
                                        <p:tav tm="0">
                                          <p:val>
                                            <p:strVal val="#ppt_x"/>
                                          </p:val>
                                        </p:tav>
                                        <p:tav tm="100000">
                                          <p:val>
                                            <p:strVal val="#ppt_x"/>
                                          </p:val>
                                        </p:tav>
                                      </p:tavLst>
                                    </p:anim>
                                    <p:anim calcmode="lin" valueType="num">
                                      <p:cBhvr additive="base">
                                        <p:cTn id="40"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8224" y="430306"/>
            <a:ext cx="2817158" cy="369332"/>
          </a:xfrm>
          <a:prstGeom prst="rect">
            <a:avLst/>
          </a:prstGeom>
          <a:noFill/>
        </p:spPr>
        <p:txBody>
          <a:bodyPr wrap="square" rtlCol="0">
            <a:spAutoFit/>
          </a:bodyPr>
          <a:lstStyle/>
          <a:p>
            <a:r>
              <a:rPr lang="en-US" altLang="zh-CN" b="1" dirty="0"/>
              <a:t>3. Self-supervised training</a:t>
            </a:r>
            <a:endParaRPr lang="en-US" altLang="zh-CN" b="1" dirty="0"/>
          </a:p>
        </p:txBody>
      </p:sp>
      <p:sp>
        <p:nvSpPr>
          <p:cNvPr id="3" name="文本框 2"/>
          <p:cNvSpPr txBox="1"/>
          <p:nvPr/>
        </p:nvSpPr>
        <p:spPr>
          <a:xfrm>
            <a:off x="1358153" y="1163171"/>
            <a:ext cx="4995582" cy="369332"/>
          </a:xfrm>
          <a:prstGeom prst="rect">
            <a:avLst/>
          </a:prstGeom>
          <a:noFill/>
        </p:spPr>
        <p:txBody>
          <a:bodyPr wrap="square" rtlCol="0">
            <a:spAutoFit/>
          </a:bodyPr>
          <a:lstStyle/>
          <a:p>
            <a:r>
              <a:rPr lang="zh-CN" altLang="en-US" dirty="0"/>
              <a:t>目标函数：最小化</a:t>
            </a:r>
            <a:r>
              <a:rPr lang="en-US" altLang="zh-CN" dirty="0"/>
              <a:t>photometric</a:t>
            </a:r>
            <a:r>
              <a:rPr lang="zh-CN" altLang="en-US" dirty="0"/>
              <a:t>误差</a:t>
            </a:r>
            <a:endParaRPr lang="zh-CN" altLang="en-US" dirty="0"/>
          </a:p>
        </p:txBody>
      </p:sp>
      <p:pic>
        <p:nvPicPr>
          <p:cNvPr id="5" name="图片 4"/>
          <p:cNvPicPr>
            <a:picLocks noChangeAspect="1"/>
          </p:cNvPicPr>
          <p:nvPr/>
        </p:nvPicPr>
        <p:blipFill>
          <a:blip r:embed="rId1"/>
          <a:stretch>
            <a:fillRect/>
          </a:stretch>
        </p:blipFill>
        <p:spPr>
          <a:xfrm>
            <a:off x="2833968" y="1597959"/>
            <a:ext cx="2857500" cy="723900"/>
          </a:xfrm>
          <a:prstGeom prst="rect">
            <a:avLst/>
          </a:prstGeom>
        </p:spPr>
      </p:pic>
      <p:pic>
        <p:nvPicPr>
          <p:cNvPr id="7" name="图片 6"/>
          <p:cNvPicPr>
            <a:picLocks noChangeAspect="1"/>
          </p:cNvPicPr>
          <p:nvPr/>
        </p:nvPicPr>
        <p:blipFill>
          <a:blip r:embed="rId2"/>
          <a:stretch>
            <a:fillRect/>
          </a:stretch>
        </p:blipFill>
        <p:spPr>
          <a:xfrm>
            <a:off x="1615607" y="2693054"/>
            <a:ext cx="5495925" cy="5238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921373" y="2037082"/>
            <a:ext cx="2628900" cy="666750"/>
          </a:xfrm>
          <a:prstGeom prst="rect">
            <a:avLst/>
          </a:prstGeom>
        </p:spPr>
      </p:pic>
      <p:sp>
        <p:nvSpPr>
          <p:cNvPr id="4" name="文本框 3"/>
          <p:cNvSpPr txBox="1"/>
          <p:nvPr/>
        </p:nvSpPr>
        <p:spPr>
          <a:xfrm>
            <a:off x="578224" y="430306"/>
            <a:ext cx="2817158" cy="369332"/>
          </a:xfrm>
          <a:prstGeom prst="rect">
            <a:avLst/>
          </a:prstGeom>
          <a:noFill/>
        </p:spPr>
        <p:txBody>
          <a:bodyPr wrap="square" rtlCol="0">
            <a:spAutoFit/>
          </a:bodyPr>
          <a:lstStyle/>
          <a:p>
            <a:r>
              <a:rPr lang="en-US" altLang="zh-CN" b="1" dirty="0"/>
              <a:t>3. Self-supervised training</a:t>
            </a:r>
            <a:endParaRPr lang="en-US" altLang="zh-CN" b="1" dirty="0"/>
          </a:p>
        </p:txBody>
      </p:sp>
      <p:sp>
        <p:nvSpPr>
          <p:cNvPr id="5" name="文本框 4"/>
          <p:cNvSpPr txBox="1"/>
          <p:nvPr/>
        </p:nvSpPr>
        <p:spPr>
          <a:xfrm>
            <a:off x="968187" y="1501571"/>
            <a:ext cx="8175813" cy="369332"/>
          </a:xfrm>
          <a:prstGeom prst="rect">
            <a:avLst/>
          </a:prstGeom>
          <a:noFill/>
        </p:spPr>
        <p:txBody>
          <a:bodyPr wrap="square" rtlCol="0">
            <a:spAutoFit/>
          </a:bodyPr>
          <a:lstStyle/>
          <a:p>
            <a:r>
              <a:rPr lang="en-US" altLang="zh-CN" sz="1800" b="0" i="0" u="none" strike="noStrike" baseline="0" dirty="0">
                <a:latin typeface="NimbusRomNo9L-Medi"/>
              </a:rPr>
              <a:t>Solution</a:t>
            </a:r>
            <a:r>
              <a:rPr lang="zh-CN" altLang="en-US" sz="1800" b="0" i="0" u="none" strike="noStrike" baseline="0" dirty="0">
                <a:latin typeface="NimbusRomNo9L-Medi"/>
              </a:rPr>
              <a:t>：</a:t>
            </a:r>
            <a:r>
              <a:rPr lang="en-US" altLang="zh-CN" sz="1800" b="0" i="0" u="none" strike="noStrike" baseline="0" dirty="0">
                <a:latin typeface="NimbusRomNo9L-Medi"/>
              </a:rPr>
              <a:t>Per-Pixel Minimum Reprojection Loss</a:t>
            </a:r>
            <a:endParaRPr lang="zh-CN" altLang="en-US" dirty="0"/>
          </a:p>
        </p:txBody>
      </p:sp>
      <p:pic>
        <p:nvPicPr>
          <p:cNvPr id="7" name="图片 6"/>
          <p:cNvPicPr>
            <a:picLocks noChangeAspect="1"/>
          </p:cNvPicPr>
          <p:nvPr/>
        </p:nvPicPr>
        <p:blipFill rotWithShape="1">
          <a:blip r:embed="rId2"/>
          <a:srcRect t="10526"/>
          <a:stretch>
            <a:fillRect/>
          </a:stretch>
        </p:blipFill>
        <p:spPr>
          <a:xfrm>
            <a:off x="2346231" y="3982686"/>
            <a:ext cx="4276725" cy="666750"/>
          </a:xfrm>
          <a:prstGeom prst="rect">
            <a:avLst/>
          </a:prstGeom>
        </p:spPr>
      </p:pic>
      <p:sp>
        <p:nvSpPr>
          <p:cNvPr id="8" name="文本框 7"/>
          <p:cNvSpPr txBox="1"/>
          <p:nvPr/>
        </p:nvSpPr>
        <p:spPr>
          <a:xfrm>
            <a:off x="988358" y="3467586"/>
            <a:ext cx="6568889" cy="369332"/>
          </a:xfrm>
          <a:prstGeom prst="rect">
            <a:avLst/>
          </a:prstGeom>
          <a:noFill/>
        </p:spPr>
        <p:txBody>
          <a:bodyPr wrap="square" rtlCol="0">
            <a:spAutoFit/>
          </a:bodyPr>
          <a:lstStyle/>
          <a:p>
            <a:r>
              <a:rPr lang="en-US" altLang="zh-CN" b="1" dirty="0"/>
              <a:t>Solution</a:t>
            </a:r>
            <a:r>
              <a:rPr lang="zh-CN" altLang="en-US" dirty="0"/>
              <a:t>：</a:t>
            </a:r>
            <a:r>
              <a:rPr lang="en-US" altLang="zh-CN" sz="1800" i="0" u="none" strike="noStrike" baseline="0" dirty="0">
                <a:latin typeface="NimbusRomNo9L-Medi"/>
              </a:rPr>
              <a:t>Per-Pixel Minimum Reprojection Loss</a:t>
            </a:r>
            <a:endParaRPr lang="zh-CN" altLang="en-US" dirty="0"/>
          </a:p>
        </p:txBody>
      </p:sp>
      <p:sp>
        <p:nvSpPr>
          <p:cNvPr id="9" name="文本框 8"/>
          <p:cNvSpPr txBox="1"/>
          <p:nvPr/>
        </p:nvSpPr>
        <p:spPr>
          <a:xfrm>
            <a:off x="914399" y="827439"/>
            <a:ext cx="6642848" cy="646331"/>
          </a:xfrm>
          <a:prstGeom prst="rect">
            <a:avLst/>
          </a:prstGeom>
          <a:noFill/>
        </p:spPr>
        <p:txBody>
          <a:bodyPr wrap="square" rtlCol="0">
            <a:spAutoFit/>
          </a:bodyPr>
          <a:lstStyle/>
          <a:p>
            <a:r>
              <a:rPr lang="zh-CN" altLang="en-US" sz="1800" b="0" i="0" u="none" strike="noStrike" baseline="0" dirty="0">
                <a:latin typeface="NimbusRomNo9L-Medi"/>
              </a:rPr>
              <a:t>问题</a:t>
            </a:r>
            <a:r>
              <a:rPr lang="en-US" altLang="zh-CN" sz="1800" b="0" i="0" u="none" strike="noStrike" baseline="0" dirty="0">
                <a:latin typeface="NimbusRomNo9L-Medi"/>
              </a:rPr>
              <a:t>1.</a:t>
            </a:r>
            <a:r>
              <a:rPr lang="zh-CN" altLang="en-US" sz="1800" b="0" i="0" u="none" strike="noStrike" baseline="0" dirty="0">
                <a:latin typeface="NimbusRomNo9L-Medi"/>
              </a:rPr>
              <a:t>有些物体只在某几张图片中出现，但是却计算了所有</a:t>
            </a:r>
            <a:r>
              <a:rPr lang="en-US" altLang="zh-CN" sz="1800" b="0" i="0" u="none" strike="noStrike" baseline="0" dirty="0">
                <a:latin typeface="NimbusRomNo9L-Medi"/>
              </a:rPr>
              <a:t>source image</a:t>
            </a:r>
            <a:r>
              <a:rPr lang="zh-CN" altLang="en-US" sz="1800" b="0" i="0" u="none" strike="noStrike" baseline="0" dirty="0">
                <a:latin typeface="NimbusRomNo9L-Medi"/>
              </a:rPr>
              <a:t>的损失</a:t>
            </a:r>
            <a:endParaRPr lang="zh-CN" altLang="en-US" dirty="0"/>
          </a:p>
        </p:txBody>
      </p:sp>
      <p:sp>
        <p:nvSpPr>
          <p:cNvPr id="10" name="文本框 9"/>
          <p:cNvSpPr txBox="1"/>
          <p:nvPr/>
        </p:nvSpPr>
        <p:spPr>
          <a:xfrm>
            <a:off x="968187" y="2703832"/>
            <a:ext cx="7005917" cy="646331"/>
          </a:xfrm>
          <a:prstGeom prst="rect">
            <a:avLst/>
          </a:prstGeom>
          <a:noFill/>
        </p:spPr>
        <p:txBody>
          <a:bodyPr wrap="square" rtlCol="0">
            <a:spAutoFit/>
          </a:bodyPr>
          <a:lstStyle/>
          <a:p>
            <a:r>
              <a:rPr lang="zh-CN" altLang="en-US" dirty="0"/>
              <a:t>问题</a:t>
            </a:r>
            <a:r>
              <a:rPr lang="en-US" altLang="zh-CN" dirty="0"/>
              <a:t>2.</a:t>
            </a:r>
            <a:r>
              <a:rPr lang="zh-CN" altLang="en-US" dirty="0"/>
              <a:t>在单目视频或者多视图中，如果有物体随着相机同时运动，则预先估计的变换矩阵不再适用于这些物体</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023783" y="672914"/>
            <a:ext cx="4784071" cy="39458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8224" y="430306"/>
            <a:ext cx="2817158" cy="369332"/>
          </a:xfrm>
          <a:prstGeom prst="rect">
            <a:avLst/>
          </a:prstGeom>
          <a:noFill/>
        </p:spPr>
        <p:txBody>
          <a:bodyPr wrap="square" rtlCol="0">
            <a:spAutoFit/>
          </a:bodyPr>
          <a:lstStyle/>
          <a:p>
            <a:r>
              <a:rPr lang="en-US" altLang="zh-CN" b="1" dirty="0"/>
              <a:t>3. Self-supervised training</a:t>
            </a:r>
            <a:endParaRPr lang="en-US" altLang="zh-CN" b="1" dirty="0"/>
          </a:p>
        </p:txBody>
      </p:sp>
      <p:sp>
        <p:nvSpPr>
          <p:cNvPr id="3" name="文本框 2"/>
          <p:cNvSpPr txBox="1"/>
          <p:nvPr/>
        </p:nvSpPr>
        <p:spPr>
          <a:xfrm>
            <a:off x="638736" y="929207"/>
            <a:ext cx="4208928" cy="369332"/>
          </a:xfrm>
          <a:prstGeom prst="rect">
            <a:avLst/>
          </a:prstGeom>
          <a:noFill/>
        </p:spPr>
        <p:txBody>
          <a:bodyPr wrap="square" rtlCol="0">
            <a:spAutoFit/>
          </a:bodyPr>
          <a:lstStyle/>
          <a:p>
            <a:pPr algn="l"/>
            <a:r>
              <a:rPr lang="en-US" altLang="zh-CN" sz="1800" b="0" i="0" u="none" strike="noStrike" baseline="0" dirty="0">
                <a:latin typeface="LinBiolinumTB"/>
              </a:rPr>
              <a:t>Multi-metric Multi-view Stereo Network</a:t>
            </a:r>
            <a:endParaRPr lang="zh-CN" altLang="en-US" b="1" dirty="0"/>
          </a:p>
        </p:txBody>
      </p:sp>
      <mc:AlternateContent xmlns:mc="http://schemas.openxmlformats.org/markup-compatibility/2006">
        <mc:Choice xmlns:a14="http://schemas.microsoft.com/office/drawing/2010/main" Requires="a14">
          <p:sp>
            <p:nvSpPr>
              <p:cNvPr id="4" name="文本框 3"/>
              <p:cNvSpPr txBox="1"/>
              <p:nvPr/>
            </p:nvSpPr>
            <p:spPr>
              <a:xfrm>
                <a:off x="1129553" y="1298539"/>
                <a:ext cx="6952129" cy="3416320"/>
              </a:xfrm>
              <a:prstGeom prst="rect">
                <a:avLst/>
              </a:prstGeom>
              <a:noFill/>
            </p:spPr>
            <p:txBody>
              <a:bodyPr wrap="square" rtlCol="0">
                <a:spAutoFit/>
              </a:bodyPr>
              <a:lstStyle/>
              <a:p>
                <a:pPr>
                  <a:lnSpc>
                    <a:spcPct val="150000"/>
                  </a:lnSpc>
                </a:pPr>
                <a:r>
                  <a:rPr lang="zh-CN" altLang="en-US" dirty="0"/>
                  <a:t>已知：参考图片</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m:rPr>
                            <m:sty m:val="p"/>
                          </m:rPr>
                          <a:rPr lang="en-US" altLang="zh-CN" i="1">
                            <a:latin typeface="Cambria Math" panose="02040503050406030204" pitchFamily="18" charset="0"/>
                          </a:rPr>
                          <m:t>ref</m:t>
                        </m:r>
                      </m:sub>
                    </m:sSub>
                    <m:r>
                      <a:rPr lang="en-US" altLang="zh-CN" i="1">
                        <a:latin typeface="Cambria Math" panose="02040503050406030204" pitchFamily="18" charset="0"/>
                      </a:rPr>
                      <m:t> </m:t>
                    </m:r>
                  </m:oMath>
                </a14:m>
                <a:r>
                  <a:rPr lang="zh-CN" altLang="en-US" dirty="0"/>
                  <a:t>，源图片</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m:rPr>
                            <m:sty m:val="p"/>
                          </m:rPr>
                          <a:rPr lang="en-US" altLang="zh-CN" i="1">
                            <a:latin typeface="Cambria Math" panose="02040503050406030204" pitchFamily="18" charset="0"/>
                          </a:rPr>
                          <m:t>src</m:t>
                        </m:r>
                      </m:sub>
                    </m:sSub>
                    <m:r>
                      <a:rPr lang="zh-CN" altLang="en-US" i="1">
                        <a:latin typeface="Cambria Math" panose="02040503050406030204" pitchFamily="18" charset="0"/>
                      </a:rPr>
                      <m:t>；</m:t>
                    </m:r>
                  </m:oMath>
                </a14:m>
                <a:r>
                  <a:rPr lang="zh-CN" altLang="en-US" dirty="0"/>
                  <a:t>内参数</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𝐾</m:t>
                        </m:r>
                      </m:e>
                      <m:sub>
                        <m:r>
                          <m:rPr>
                            <m:sty m:val="p"/>
                          </m:rPr>
                          <a:rPr lang="en-US" altLang="zh-CN" i="1">
                            <a:latin typeface="Cambria Math" panose="02040503050406030204" pitchFamily="18" charset="0"/>
                          </a:rPr>
                          <m:t>ref</m:t>
                        </m:r>
                      </m:sub>
                    </m:sSub>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𝐾</m:t>
                        </m:r>
                      </m:e>
                      <m:sub>
                        <m:r>
                          <m:rPr>
                            <m:sty m:val="p"/>
                          </m:rPr>
                          <a:rPr lang="en-US" altLang="zh-CN" i="1">
                            <a:latin typeface="Cambria Math" panose="02040503050406030204" pitchFamily="18" charset="0"/>
                          </a:rPr>
                          <m:t>src</m:t>
                        </m:r>
                      </m:sub>
                    </m:sSub>
                  </m:oMath>
                </a14:m>
                <a:r>
                  <a:rPr lang="zh-CN" altLang="en-US" dirty="0"/>
                  <a:t>；转移矩阵</a:t>
                </a:r>
                <a14:m>
                  <m:oMath xmlns:m="http://schemas.openxmlformats.org/officeDocument/2006/math">
                    <m:r>
                      <a:rPr lang="en-US" altLang="zh-CN" i="1" dirty="0" smtClean="0">
                        <a:latin typeface="Cambria Math" panose="02040503050406030204" pitchFamily="18" charset="0"/>
                      </a:rPr>
                      <m:t>𝑇</m:t>
                    </m:r>
                  </m:oMath>
                </a14:m>
                <a:endParaRPr lang="en-US" altLang="zh-CN" dirty="0"/>
              </a:p>
              <a:p>
                <a:pPr>
                  <a:lnSpc>
                    <a:spcPct val="150000"/>
                  </a:lnSpc>
                </a:pPr>
                <a:r>
                  <a:rPr lang="en-US" altLang="zh-CN" dirty="0"/>
                  <a:t>1.</a:t>
                </a:r>
                <a:r>
                  <a:rPr lang="zh-CN" altLang="en-US" dirty="0"/>
                  <a:t>计算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m:rPr>
                            <m:sty m:val="p"/>
                          </m:rPr>
                          <a:rPr lang="en-US" altLang="zh-CN" i="1">
                            <a:latin typeface="Cambria Math" panose="02040503050406030204" pitchFamily="18" charset="0"/>
                          </a:rPr>
                          <m:t>src</m:t>
                        </m:r>
                      </m:sub>
                    </m:sSub>
                  </m:oMath>
                </a14:m>
                <a:r>
                  <a:rPr lang="zh-CN" altLang="en-US" dirty="0"/>
                  <a:t>中的像素在</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m:rPr>
                            <m:sty m:val="p"/>
                          </m:rPr>
                          <a:rPr lang="en-US" altLang="zh-CN" i="1">
                            <a:latin typeface="Cambria Math" panose="02040503050406030204" pitchFamily="18" charset="0"/>
                          </a:rPr>
                          <m:t>ref</m:t>
                        </m:r>
                      </m:sub>
                    </m:sSub>
                  </m:oMath>
                </a14:m>
                <a:r>
                  <a:rPr lang="zh-CN" altLang="en-US" dirty="0"/>
                  <a:t>中的对应值：</a:t>
                </a:r>
                <a:endParaRPr lang="en-US" altLang="zh-CN" dirty="0"/>
              </a:p>
              <a:p>
                <a:endParaRPr lang="en-US" altLang="zh-CN" dirty="0"/>
              </a:p>
              <a:p>
                <a:endParaRPr lang="en-US" altLang="zh-CN" dirty="0"/>
              </a:p>
              <a:p>
                <a:r>
                  <a:rPr lang="en-US" altLang="zh-CN" dirty="0"/>
                  <a:t>2.</a:t>
                </a:r>
                <a:r>
                  <a:rPr lang="zh-CN" altLang="en-US" dirty="0"/>
                  <a:t>计算重合区域：</a:t>
                </a:r>
                <a:endParaRPr lang="en-US" altLang="zh-CN" dirty="0"/>
              </a:p>
              <a:p>
                <a:endParaRPr lang="en-US" altLang="zh-CN" dirty="0"/>
              </a:p>
              <a:p>
                <a:endParaRPr lang="en-US" altLang="zh-CN" dirty="0"/>
              </a:p>
              <a:p>
                <a:r>
                  <a:rPr lang="en-US" altLang="zh-CN" dirty="0"/>
                  <a:t>3.</a:t>
                </a:r>
                <a:r>
                  <a:rPr lang="zh-CN" altLang="en-US" dirty="0"/>
                  <a:t>构造损失函数：</a:t>
                </a:r>
                <a:endParaRPr lang="en-US" altLang="zh-CN" dirty="0"/>
              </a:p>
              <a:p>
                <a:endParaRPr lang="en-US" altLang="zh-CN" dirty="0"/>
              </a:p>
              <a:p>
                <a:endParaRPr lang="en-US" altLang="zh-CN" dirty="0"/>
              </a:p>
              <a:p>
                <a:endParaRPr lang="en-US" altLang="zh-CN" dirty="0"/>
              </a:p>
            </p:txBody>
          </p:sp>
        </mc:Choice>
        <mc:Fallback>
          <p:sp>
            <p:nvSpPr>
              <p:cNvPr id="4" name="文本框 3"/>
              <p:cNvSpPr txBox="1">
                <a:spLocks noRot="1" noChangeAspect="1" noMove="1" noResize="1" noEditPoints="1" noAdjustHandles="1" noChangeArrowheads="1" noChangeShapeType="1" noTextEdit="1"/>
              </p:cNvSpPr>
              <p:nvPr/>
            </p:nvSpPr>
            <p:spPr>
              <a:xfrm>
                <a:off x="1129553" y="1298539"/>
                <a:ext cx="6952129" cy="3416320"/>
              </a:xfrm>
              <a:prstGeom prst="rect">
                <a:avLst/>
              </a:prstGeom>
              <a:blipFill rotWithShape="1">
                <a:blip r:embed="rId1"/>
                <a:stretch>
                  <a:fillRect l="-8" t="-18" r="1" b="18"/>
                </a:stretch>
              </a:blipFill>
            </p:spPr>
            <p:txBody>
              <a:bodyPr/>
              <a:lstStyle/>
              <a:p>
                <a:r>
                  <a:rPr lang="zh-CN" altLang="en-US">
                    <a:noFill/>
                  </a:rPr>
                  <a:t> </a:t>
                </a:r>
              </a:p>
            </p:txBody>
          </p:sp>
        </mc:Fallback>
      </mc:AlternateContent>
      <p:pic>
        <p:nvPicPr>
          <p:cNvPr id="7" name="图片 6"/>
          <p:cNvPicPr>
            <a:picLocks noChangeAspect="1"/>
          </p:cNvPicPr>
          <p:nvPr/>
        </p:nvPicPr>
        <p:blipFill>
          <a:blip r:embed="rId2"/>
          <a:stretch>
            <a:fillRect/>
          </a:stretch>
        </p:blipFill>
        <p:spPr>
          <a:xfrm>
            <a:off x="4999504" y="1719743"/>
            <a:ext cx="1809750" cy="561975"/>
          </a:xfrm>
          <a:prstGeom prst="rect">
            <a:avLst/>
          </a:prstGeom>
        </p:spPr>
      </p:pic>
      <p:pic>
        <p:nvPicPr>
          <p:cNvPr id="9" name="图片 8"/>
          <p:cNvPicPr>
            <a:picLocks noChangeAspect="1"/>
          </p:cNvPicPr>
          <p:nvPr/>
        </p:nvPicPr>
        <p:blipFill>
          <a:blip r:embed="rId3"/>
          <a:stretch>
            <a:fillRect/>
          </a:stretch>
        </p:blipFill>
        <p:spPr>
          <a:xfrm>
            <a:off x="3301252" y="2615577"/>
            <a:ext cx="1485900" cy="476250"/>
          </a:xfrm>
          <a:prstGeom prst="rect">
            <a:avLst/>
          </a:prstGeom>
        </p:spPr>
      </p:pic>
      <p:pic>
        <p:nvPicPr>
          <p:cNvPr id="11" name="图片 10"/>
          <p:cNvPicPr>
            <a:picLocks noChangeAspect="1"/>
          </p:cNvPicPr>
          <p:nvPr/>
        </p:nvPicPr>
        <p:blipFill>
          <a:blip r:embed="rId4"/>
          <a:stretch>
            <a:fillRect/>
          </a:stretch>
        </p:blipFill>
        <p:spPr>
          <a:xfrm>
            <a:off x="3043237" y="3341277"/>
            <a:ext cx="3057525" cy="6286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8224" y="430306"/>
            <a:ext cx="2817158" cy="369332"/>
          </a:xfrm>
          <a:prstGeom prst="rect">
            <a:avLst/>
          </a:prstGeom>
          <a:noFill/>
        </p:spPr>
        <p:txBody>
          <a:bodyPr wrap="square" rtlCol="0">
            <a:spAutoFit/>
          </a:bodyPr>
          <a:lstStyle/>
          <a:p>
            <a:r>
              <a:rPr lang="en-US" altLang="zh-CN" b="1" dirty="0"/>
              <a:t>3. Self-supervised training</a:t>
            </a:r>
            <a:endParaRPr lang="en-US" altLang="zh-CN" b="1" dirty="0"/>
          </a:p>
        </p:txBody>
      </p:sp>
      <p:sp>
        <p:nvSpPr>
          <p:cNvPr id="3" name="文本框 2"/>
          <p:cNvSpPr txBox="1"/>
          <p:nvPr/>
        </p:nvSpPr>
        <p:spPr>
          <a:xfrm>
            <a:off x="974912" y="907676"/>
            <a:ext cx="5116606" cy="369332"/>
          </a:xfrm>
          <a:prstGeom prst="rect">
            <a:avLst/>
          </a:prstGeom>
          <a:noFill/>
        </p:spPr>
        <p:txBody>
          <a:bodyPr wrap="square" rtlCol="0">
            <a:spAutoFit/>
          </a:bodyPr>
          <a:lstStyle/>
          <a:p>
            <a:r>
              <a:rPr lang="en-US" altLang="zh-CN" b="1" dirty="0"/>
              <a:t>Pixel-wise Loss——</a:t>
            </a:r>
            <a:r>
              <a:rPr lang="zh-CN" altLang="en-US" b="1" dirty="0"/>
              <a:t>只考虑</a:t>
            </a:r>
            <a:r>
              <a:rPr lang="en-US" altLang="zh-CN" b="1" dirty="0"/>
              <a:t>photometric</a:t>
            </a:r>
            <a:r>
              <a:rPr lang="zh-CN" altLang="en-US" b="1" dirty="0"/>
              <a:t>的一致性</a:t>
            </a:r>
            <a:endParaRPr lang="zh-CN" altLang="en-US" b="1" dirty="0"/>
          </a:p>
        </p:txBody>
      </p:sp>
      <p:grpSp>
        <p:nvGrpSpPr>
          <p:cNvPr id="4" name="组合 3"/>
          <p:cNvGrpSpPr/>
          <p:nvPr/>
        </p:nvGrpSpPr>
        <p:grpSpPr>
          <a:xfrm>
            <a:off x="892828" y="1385046"/>
            <a:ext cx="7311279" cy="619125"/>
            <a:chOff x="892828" y="1385046"/>
            <a:chExt cx="7311279" cy="619125"/>
          </a:xfrm>
        </p:grpSpPr>
        <p:pic>
          <p:nvPicPr>
            <p:cNvPr id="5" name="图片 4"/>
            <p:cNvPicPr>
              <a:picLocks noChangeAspect="1"/>
            </p:cNvPicPr>
            <p:nvPr/>
          </p:nvPicPr>
          <p:blipFill>
            <a:blip r:embed="rId1"/>
            <a:stretch>
              <a:fillRect/>
            </a:stretch>
          </p:blipFill>
          <p:spPr>
            <a:xfrm>
              <a:off x="2593882" y="1385046"/>
              <a:ext cx="5610225" cy="619125"/>
            </a:xfrm>
            <a:prstGeom prst="rect">
              <a:avLst/>
            </a:prstGeom>
          </p:spPr>
        </p:pic>
        <p:sp>
          <p:nvSpPr>
            <p:cNvPr id="6" name="文本框 5"/>
            <p:cNvSpPr txBox="1"/>
            <p:nvPr/>
          </p:nvSpPr>
          <p:spPr>
            <a:xfrm>
              <a:off x="892828" y="1492443"/>
              <a:ext cx="1635219" cy="369332"/>
            </a:xfrm>
            <a:prstGeom prst="rect">
              <a:avLst/>
            </a:prstGeom>
            <a:noFill/>
          </p:spPr>
          <p:txBody>
            <a:bodyPr wrap="square" rtlCol="0">
              <a:spAutoFit/>
            </a:bodyPr>
            <a:lstStyle/>
            <a:p>
              <a:r>
                <a:rPr lang="en-US" altLang="zh-CN" dirty="0"/>
                <a:t>1.</a:t>
              </a:r>
              <a:r>
                <a:rPr lang="zh-CN" altLang="en-US" dirty="0"/>
                <a:t>比较像素值</a:t>
              </a:r>
              <a:endParaRPr lang="en-US" altLang="zh-CN" dirty="0"/>
            </a:p>
          </p:txBody>
        </p:sp>
      </p:grpSp>
      <p:grpSp>
        <p:nvGrpSpPr>
          <p:cNvPr id="9" name="组合 8"/>
          <p:cNvGrpSpPr/>
          <p:nvPr/>
        </p:nvGrpSpPr>
        <p:grpSpPr>
          <a:xfrm>
            <a:off x="892828" y="2041333"/>
            <a:ext cx="5968254" cy="819150"/>
            <a:chOff x="892828" y="2041333"/>
            <a:chExt cx="5968254" cy="819150"/>
          </a:xfrm>
        </p:grpSpPr>
        <p:pic>
          <p:nvPicPr>
            <p:cNvPr id="8" name="图片 7"/>
            <p:cNvPicPr>
              <a:picLocks noChangeAspect="1"/>
            </p:cNvPicPr>
            <p:nvPr/>
          </p:nvPicPr>
          <p:blipFill>
            <a:blip r:embed="rId2"/>
            <a:stretch>
              <a:fillRect/>
            </a:stretch>
          </p:blipFill>
          <p:spPr>
            <a:xfrm>
              <a:off x="2593882" y="2041333"/>
              <a:ext cx="4267200" cy="819150"/>
            </a:xfrm>
            <a:prstGeom prst="rect">
              <a:avLst/>
            </a:prstGeom>
          </p:spPr>
        </p:pic>
        <p:sp>
          <p:nvSpPr>
            <p:cNvPr id="7" name="文本框 6"/>
            <p:cNvSpPr txBox="1"/>
            <p:nvPr/>
          </p:nvSpPr>
          <p:spPr>
            <a:xfrm>
              <a:off x="892828" y="2266242"/>
              <a:ext cx="1848971" cy="369332"/>
            </a:xfrm>
            <a:prstGeom prst="rect">
              <a:avLst/>
            </a:prstGeom>
            <a:noFill/>
          </p:spPr>
          <p:txBody>
            <a:bodyPr wrap="square" rtlCol="0">
              <a:spAutoFit/>
            </a:bodyPr>
            <a:lstStyle/>
            <a:p>
              <a:r>
                <a:rPr lang="en-US" altLang="zh-CN" dirty="0"/>
                <a:t>2.</a:t>
              </a:r>
              <a:r>
                <a:rPr lang="zh-CN" altLang="en-US" dirty="0"/>
                <a:t>比较相似性</a:t>
              </a:r>
              <a:endParaRPr lang="zh-CN" altLang="en-US" dirty="0"/>
            </a:p>
          </p:txBody>
        </p:sp>
      </p:grpSp>
      <p:grpSp>
        <p:nvGrpSpPr>
          <p:cNvPr id="13" name="组合 12"/>
          <p:cNvGrpSpPr/>
          <p:nvPr/>
        </p:nvGrpSpPr>
        <p:grpSpPr>
          <a:xfrm>
            <a:off x="892828" y="2947708"/>
            <a:ext cx="7951414" cy="781050"/>
            <a:chOff x="892828" y="2947708"/>
            <a:chExt cx="7951414" cy="781050"/>
          </a:xfrm>
        </p:grpSpPr>
        <p:pic>
          <p:nvPicPr>
            <p:cNvPr id="10" name="图片 9"/>
            <p:cNvPicPr>
              <a:picLocks noChangeAspect="1"/>
            </p:cNvPicPr>
            <p:nvPr/>
          </p:nvPicPr>
          <p:blipFill>
            <a:blip r:embed="rId3"/>
            <a:stretch>
              <a:fillRect/>
            </a:stretch>
          </p:blipFill>
          <p:spPr>
            <a:xfrm>
              <a:off x="2652992" y="2947708"/>
              <a:ext cx="6191250" cy="781050"/>
            </a:xfrm>
            <a:prstGeom prst="rect">
              <a:avLst/>
            </a:prstGeom>
          </p:spPr>
        </p:pic>
        <p:sp>
          <p:nvSpPr>
            <p:cNvPr id="11" name="文本框 10"/>
            <p:cNvSpPr txBox="1"/>
            <p:nvPr/>
          </p:nvSpPr>
          <p:spPr>
            <a:xfrm>
              <a:off x="892828" y="3105244"/>
              <a:ext cx="1531564" cy="369332"/>
            </a:xfrm>
            <a:prstGeom prst="rect">
              <a:avLst/>
            </a:prstGeom>
            <a:noFill/>
          </p:spPr>
          <p:txBody>
            <a:bodyPr wrap="square" rtlCol="0">
              <a:spAutoFit/>
            </a:bodyPr>
            <a:lstStyle/>
            <a:p>
              <a:r>
                <a:rPr lang="en-US" altLang="zh-CN" dirty="0"/>
                <a:t>3.</a:t>
              </a:r>
              <a:r>
                <a:rPr lang="zh-CN" altLang="en-US" dirty="0"/>
                <a:t>深度图平滑</a:t>
              </a:r>
              <a:endParaRPr lang="en-US" altLang="zh-CN" dirty="0"/>
            </a:p>
          </p:txBody>
        </p:sp>
      </p:grpSp>
      <p:grpSp>
        <p:nvGrpSpPr>
          <p:cNvPr id="16" name="组合 15"/>
          <p:cNvGrpSpPr/>
          <p:nvPr/>
        </p:nvGrpSpPr>
        <p:grpSpPr>
          <a:xfrm>
            <a:off x="1043828" y="3842879"/>
            <a:ext cx="6047534" cy="990600"/>
            <a:chOff x="1043828" y="3842879"/>
            <a:chExt cx="6047534" cy="990600"/>
          </a:xfrm>
        </p:grpSpPr>
        <p:pic>
          <p:nvPicPr>
            <p:cNvPr id="12" name="图片 11"/>
            <p:cNvPicPr>
              <a:picLocks noChangeAspect="1"/>
            </p:cNvPicPr>
            <p:nvPr/>
          </p:nvPicPr>
          <p:blipFill>
            <a:blip r:embed="rId4"/>
            <a:stretch>
              <a:fillRect/>
            </a:stretch>
          </p:blipFill>
          <p:spPr>
            <a:xfrm>
              <a:off x="2052637" y="3842879"/>
              <a:ext cx="5038725" cy="990600"/>
            </a:xfrm>
            <a:prstGeom prst="rect">
              <a:avLst/>
            </a:prstGeom>
          </p:spPr>
        </p:pic>
        <p:sp>
          <p:nvSpPr>
            <p:cNvPr id="15" name="文本框 14"/>
            <p:cNvSpPr txBox="1"/>
            <p:nvPr/>
          </p:nvSpPr>
          <p:spPr>
            <a:xfrm>
              <a:off x="1043828" y="4153513"/>
              <a:ext cx="818590" cy="369332"/>
            </a:xfrm>
            <a:prstGeom prst="rect">
              <a:avLst/>
            </a:prstGeom>
            <a:noFill/>
          </p:spPr>
          <p:txBody>
            <a:bodyPr wrap="square">
              <a:spAutoFit/>
            </a:bodyPr>
            <a:lstStyle/>
            <a:p>
              <a:r>
                <a:rPr lang="zh-CN" altLang="en-US" dirty="0"/>
                <a:t>最终</a:t>
              </a:r>
              <a:endParaRPr lang="en-US" altLang="zh-CN"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3888" y="800100"/>
            <a:ext cx="4746812" cy="369332"/>
          </a:xfrm>
          <a:prstGeom prst="rect">
            <a:avLst/>
          </a:prstGeom>
          <a:noFill/>
        </p:spPr>
        <p:txBody>
          <a:bodyPr wrap="square" rtlCol="0">
            <a:spAutoFit/>
          </a:bodyPr>
          <a:lstStyle/>
          <a:p>
            <a:r>
              <a:rPr lang="en-US" altLang="zh-CN" sz="1800" b="0" i="0" u="none" strike="noStrike" baseline="0" dirty="0">
                <a:latin typeface="LinBiolinumTI"/>
              </a:rPr>
              <a:t>Feature-wise Loss——</a:t>
            </a:r>
            <a:r>
              <a:rPr lang="zh-CN" altLang="en-US" sz="1800" b="0" i="0" u="none" strike="noStrike" baseline="0" dirty="0">
                <a:latin typeface="LinBiolinumTI"/>
              </a:rPr>
              <a:t>考虑语义层面的一致性</a:t>
            </a:r>
            <a:endParaRPr lang="zh-CN" altLang="en-US" dirty="0"/>
          </a:p>
        </p:txBody>
      </p:sp>
      <p:sp>
        <p:nvSpPr>
          <p:cNvPr id="3" name="文本框 2"/>
          <p:cNvSpPr txBox="1"/>
          <p:nvPr/>
        </p:nvSpPr>
        <p:spPr>
          <a:xfrm>
            <a:off x="578224" y="430306"/>
            <a:ext cx="2817158" cy="369332"/>
          </a:xfrm>
          <a:prstGeom prst="rect">
            <a:avLst/>
          </a:prstGeom>
          <a:noFill/>
        </p:spPr>
        <p:txBody>
          <a:bodyPr wrap="square" rtlCol="0">
            <a:spAutoFit/>
          </a:bodyPr>
          <a:lstStyle/>
          <a:p>
            <a:r>
              <a:rPr lang="en-US" altLang="zh-CN" b="1" dirty="0"/>
              <a:t>3. Self-supervised training</a:t>
            </a:r>
            <a:endParaRPr lang="en-US" altLang="zh-CN" b="1" dirty="0"/>
          </a:p>
        </p:txBody>
      </p:sp>
      <p:pic>
        <p:nvPicPr>
          <p:cNvPr id="5" name="图片 4"/>
          <p:cNvPicPr>
            <a:picLocks noChangeAspect="1"/>
          </p:cNvPicPr>
          <p:nvPr/>
        </p:nvPicPr>
        <p:blipFill>
          <a:blip r:embed="rId1"/>
          <a:stretch>
            <a:fillRect/>
          </a:stretch>
        </p:blipFill>
        <p:spPr>
          <a:xfrm>
            <a:off x="3279401" y="1857655"/>
            <a:ext cx="1885950" cy="581025"/>
          </a:xfrm>
          <a:prstGeom prst="rect">
            <a:avLst/>
          </a:prstGeom>
        </p:spPr>
      </p:pic>
      <p:sp>
        <p:nvSpPr>
          <p:cNvPr id="6" name="文本框 5"/>
          <p:cNvSpPr txBox="1"/>
          <p:nvPr/>
        </p:nvSpPr>
        <p:spPr>
          <a:xfrm>
            <a:off x="1122828" y="1418665"/>
            <a:ext cx="5237629" cy="369332"/>
          </a:xfrm>
          <a:prstGeom prst="rect">
            <a:avLst/>
          </a:prstGeom>
          <a:noFill/>
        </p:spPr>
        <p:txBody>
          <a:bodyPr wrap="square" rtlCol="0">
            <a:spAutoFit/>
          </a:bodyPr>
          <a:lstStyle/>
          <a:p>
            <a:r>
              <a:rPr lang="en-US" altLang="zh-CN" dirty="0"/>
              <a:t>1.</a:t>
            </a:r>
            <a:r>
              <a:rPr lang="zh-CN" altLang="en-US" dirty="0"/>
              <a:t>语义特征的提取采用预训练的</a:t>
            </a:r>
            <a:r>
              <a:rPr lang="en-US" altLang="zh-CN" dirty="0"/>
              <a:t>VGG16</a:t>
            </a:r>
            <a:endParaRPr lang="zh-CN" altLang="en-US" dirty="0"/>
          </a:p>
        </p:txBody>
      </p:sp>
      <p:pic>
        <p:nvPicPr>
          <p:cNvPr id="8" name="图片 7"/>
          <p:cNvPicPr>
            <a:picLocks noChangeAspect="1"/>
          </p:cNvPicPr>
          <p:nvPr/>
        </p:nvPicPr>
        <p:blipFill>
          <a:blip r:embed="rId2"/>
          <a:stretch>
            <a:fillRect/>
          </a:stretch>
        </p:blipFill>
        <p:spPr>
          <a:xfrm>
            <a:off x="2229691" y="2675025"/>
            <a:ext cx="3514725" cy="828675"/>
          </a:xfrm>
          <a:prstGeom prst="rect">
            <a:avLst/>
          </a:prstGeom>
        </p:spPr>
      </p:pic>
      <p:sp>
        <p:nvSpPr>
          <p:cNvPr id="9" name="文本框 8"/>
          <p:cNvSpPr txBox="1"/>
          <p:nvPr/>
        </p:nvSpPr>
        <p:spPr>
          <a:xfrm>
            <a:off x="1122828" y="2438680"/>
            <a:ext cx="5237629" cy="369332"/>
          </a:xfrm>
          <a:prstGeom prst="rect">
            <a:avLst/>
          </a:prstGeom>
          <a:noFill/>
        </p:spPr>
        <p:txBody>
          <a:bodyPr wrap="square" rtlCol="0">
            <a:spAutoFit/>
          </a:bodyPr>
          <a:lstStyle/>
          <a:p>
            <a:r>
              <a:rPr lang="en-US" altLang="zh-CN" dirty="0"/>
              <a:t>2.</a:t>
            </a:r>
            <a:r>
              <a:rPr lang="zh-CN" altLang="en-US" dirty="0"/>
              <a:t>损失函数</a:t>
            </a:r>
            <a:endParaRPr lang="zh-CN" altLang="en-US" dirty="0"/>
          </a:p>
        </p:txBody>
      </p:sp>
      <p:pic>
        <p:nvPicPr>
          <p:cNvPr id="12" name="图片 11"/>
          <p:cNvPicPr>
            <a:picLocks noChangeAspect="1"/>
          </p:cNvPicPr>
          <p:nvPr/>
        </p:nvPicPr>
        <p:blipFill>
          <a:blip r:embed="rId3"/>
          <a:stretch>
            <a:fillRect/>
          </a:stretch>
        </p:blipFill>
        <p:spPr>
          <a:xfrm>
            <a:off x="1986803" y="3740045"/>
            <a:ext cx="4238625" cy="762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8485" y="430530"/>
            <a:ext cx="6337300" cy="829945"/>
          </a:xfrm>
          <a:prstGeom prst="rect">
            <a:avLst/>
          </a:prstGeom>
          <a:noFill/>
        </p:spPr>
        <p:txBody>
          <a:bodyPr wrap="square" rtlCol="0">
            <a:spAutoFit/>
          </a:bodyPr>
          <a:lstStyle/>
          <a:p>
            <a:r>
              <a:rPr lang="en-US" altLang="zh-CN" sz="2400" b="1" dirty="0"/>
              <a:t>2.</a:t>
            </a:r>
            <a:r>
              <a:rPr lang="zh-CN" altLang="en-US" sz="2400" b="1" dirty="0"/>
              <a:t> 背景：</a:t>
            </a:r>
            <a:r>
              <a:rPr lang="zh-CN" altLang="en-US" sz="2400" b="1" dirty="0">
                <a:sym typeface="+mn-ea"/>
              </a:rPr>
              <a:t>大数据时代下</a:t>
            </a:r>
            <a:r>
              <a:rPr lang="zh-CN" altLang="en-US" sz="2400" b="1" dirty="0">
                <a:sym typeface="+mn-ea"/>
              </a:rPr>
              <a:t>应用统计的发展</a:t>
            </a:r>
            <a:endParaRPr lang="zh-CN" altLang="en-US" sz="2400" dirty="0"/>
          </a:p>
          <a:p>
            <a:endParaRPr lang="zh-CN" altLang="en-US" sz="2400" b="1" dirty="0"/>
          </a:p>
        </p:txBody>
      </p:sp>
      <p:sp>
        <p:nvSpPr>
          <p:cNvPr id="11" name="文本框 10"/>
          <p:cNvSpPr txBox="1"/>
          <p:nvPr/>
        </p:nvSpPr>
        <p:spPr>
          <a:xfrm>
            <a:off x="740410" y="1397000"/>
            <a:ext cx="7663180" cy="1198880"/>
          </a:xfrm>
          <a:prstGeom prst="rect">
            <a:avLst/>
          </a:prstGeom>
          <a:noFill/>
        </p:spPr>
        <p:txBody>
          <a:bodyPr wrap="square" rtlCol="0">
            <a:spAutoFit/>
          </a:bodyPr>
          <a:lstStyle/>
          <a:p>
            <a:pPr indent="0">
              <a:buFont typeface="Arial" panose="020B0604020202020204" pitchFamily="34" charset="0"/>
              <a:buNone/>
            </a:pPr>
            <a:r>
              <a:rPr lang="zh-CN" altLang="en-US" dirty="0">
                <a:latin typeface="楷体" panose="02010609060101010101" charset="-122"/>
                <a:ea typeface="楷体" panose="02010609060101010101" charset="-122"/>
                <a:sym typeface="+mn-ea"/>
              </a:rPr>
              <a:t>随着数据量的增加，需要考虑计算效率，特别是统计计算效率。这种需求推动了可计算数据建模、可计算算法的研究。因此，数学和统计需要深度的融合，进而实现统计生成性模型与机理模型融合、计算方法与高性能算法融合。</a:t>
            </a:r>
            <a:endParaRPr lang="zh-CN" altLang="en-US" dirty="0">
              <a:latin typeface="楷体" panose="02010609060101010101" charset="-122"/>
              <a:ea typeface="楷体" panose="02010609060101010101" charset="-122"/>
            </a:endParaRPr>
          </a:p>
        </p:txBody>
      </p:sp>
      <p:sp>
        <p:nvSpPr>
          <p:cNvPr id="8" name="圆角矩形 7"/>
          <p:cNvSpPr/>
          <p:nvPr/>
        </p:nvSpPr>
        <p:spPr>
          <a:xfrm>
            <a:off x="3677285" y="2867025"/>
            <a:ext cx="1789430" cy="926465"/>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2">
                    <a:lumMod val="75000"/>
                  </a:schemeClr>
                </a:solidFill>
              </a:rPr>
              <a:t> </a:t>
            </a:r>
            <a:r>
              <a:rPr lang="zh-CN" altLang="en-US">
                <a:solidFill>
                  <a:schemeClr val="tx2">
                    <a:lumMod val="75000"/>
                  </a:schemeClr>
                </a:solidFill>
              </a:rPr>
              <a:t>统计计算</a:t>
            </a:r>
            <a:r>
              <a:rPr lang="en-US" altLang="zh-CN">
                <a:solidFill>
                  <a:schemeClr val="tx2">
                    <a:lumMod val="75000"/>
                  </a:schemeClr>
                </a:solidFill>
              </a:rPr>
              <a:t>/</a:t>
            </a:r>
            <a:endParaRPr lang="en-US" altLang="zh-CN">
              <a:solidFill>
                <a:schemeClr val="tx2">
                  <a:lumMod val="75000"/>
                </a:schemeClr>
              </a:solidFill>
            </a:endParaRPr>
          </a:p>
          <a:p>
            <a:pPr algn="ctr"/>
            <a:r>
              <a:rPr lang="zh-CN" altLang="en-US">
                <a:solidFill>
                  <a:schemeClr val="tx2">
                    <a:lumMod val="75000"/>
                  </a:schemeClr>
                </a:solidFill>
              </a:rPr>
              <a:t>数据建模</a:t>
            </a:r>
            <a:endParaRPr lang="zh-CN" altLang="en-US">
              <a:solidFill>
                <a:schemeClr val="tx2">
                  <a:lumMod val="75000"/>
                </a:schemeClr>
              </a:solidFill>
            </a:endParaRPr>
          </a:p>
        </p:txBody>
      </p:sp>
      <p:cxnSp>
        <p:nvCxnSpPr>
          <p:cNvPr id="12" name="直接箭头连接符 11"/>
          <p:cNvCxnSpPr>
            <a:stCxn id="5" idx="3"/>
            <a:endCxn id="8" idx="1"/>
          </p:cNvCxnSpPr>
          <p:nvPr/>
        </p:nvCxnSpPr>
        <p:spPr>
          <a:xfrm>
            <a:off x="2857500" y="3330575"/>
            <a:ext cx="81978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9" idx="1"/>
          </p:cNvCxnSpPr>
          <p:nvPr/>
        </p:nvCxnSpPr>
        <p:spPr>
          <a:xfrm>
            <a:off x="5466715" y="3330575"/>
            <a:ext cx="81978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3837940" y="4155440"/>
            <a:ext cx="1468755" cy="468630"/>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2">
                    <a:lumMod val="75000"/>
                  </a:schemeClr>
                </a:solidFill>
              </a:rPr>
              <a:t>高计算效率</a:t>
            </a:r>
            <a:endParaRPr lang="zh-CN" altLang="en-US">
              <a:solidFill>
                <a:schemeClr val="tx2">
                  <a:lumMod val="75000"/>
                </a:schemeClr>
              </a:solidFill>
            </a:endParaRPr>
          </a:p>
        </p:txBody>
      </p:sp>
      <p:sp>
        <p:nvSpPr>
          <p:cNvPr id="7" name="圆角矩形 6"/>
          <p:cNvSpPr/>
          <p:nvPr/>
        </p:nvSpPr>
        <p:spPr>
          <a:xfrm>
            <a:off x="1423670" y="2867660"/>
            <a:ext cx="1434465" cy="926465"/>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2">
                    <a:lumMod val="75000"/>
                  </a:schemeClr>
                </a:solidFill>
              </a:rPr>
              <a:t>大数据</a:t>
            </a:r>
            <a:endParaRPr lang="zh-CN" altLang="en-US">
              <a:solidFill>
                <a:schemeClr val="tx2">
                  <a:lumMod val="75000"/>
                </a:schemeClr>
              </a:solidFill>
            </a:endParaRPr>
          </a:p>
        </p:txBody>
      </p:sp>
      <p:sp>
        <p:nvSpPr>
          <p:cNvPr id="10" name="圆角矩形 9"/>
          <p:cNvSpPr/>
          <p:nvPr/>
        </p:nvSpPr>
        <p:spPr>
          <a:xfrm>
            <a:off x="6285865" y="2867025"/>
            <a:ext cx="1400810" cy="926465"/>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2">
                    <a:lumMod val="75000"/>
                  </a:schemeClr>
                </a:solidFill>
              </a:rPr>
              <a:t>分析结果</a:t>
            </a:r>
            <a:endParaRPr lang="zh-CN" altLang="en-US">
              <a:solidFill>
                <a:schemeClr val="tx2">
                  <a:lumMod val="75000"/>
                </a:schemeClr>
              </a:solidFill>
            </a:endParaRPr>
          </a:p>
        </p:txBody>
      </p:sp>
      <p:cxnSp>
        <p:nvCxnSpPr>
          <p:cNvPr id="13" name="直接箭头连接符 12"/>
          <p:cNvCxnSpPr>
            <a:stCxn id="8" idx="2"/>
            <a:endCxn id="3" idx="0"/>
          </p:cNvCxnSpPr>
          <p:nvPr/>
        </p:nvCxnSpPr>
        <p:spPr>
          <a:xfrm>
            <a:off x="4572000" y="3793490"/>
            <a:ext cx="635" cy="361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8224" y="430306"/>
            <a:ext cx="2817158" cy="369332"/>
          </a:xfrm>
          <a:prstGeom prst="rect">
            <a:avLst/>
          </a:prstGeom>
          <a:noFill/>
        </p:spPr>
        <p:txBody>
          <a:bodyPr wrap="square" rtlCol="0">
            <a:spAutoFit/>
          </a:bodyPr>
          <a:lstStyle/>
          <a:p>
            <a:r>
              <a:rPr lang="en-US" altLang="zh-CN" b="1" dirty="0"/>
              <a:t>3. M3VSNet Architecture</a:t>
            </a:r>
            <a:endParaRPr lang="zh-CN" altLang="en-US" b="1" dirty="0"/>
          </a:p>
        </p:txBody>
      </p:sp>
      <p:pic>
        <p:nvPicPr>
          <p:cNvPr id="5" name="图片 4"/>
          <p:cNvPicPr>
            <a:picLocks noChangeAspect="1"/>
          </p:cNvPicPr>
          <p:nvPr/>
        </p:nvPicPr>
        <p:blipFill>
          <a:blip r:embed="rId1"/>
          <a:stretch>
            <a:fillRect/>
          </a:stretch>
        </p:blipFill>
        <p:spPr>
          <a:xfrm>
            <a:off x="389402" y="2204855"/>
            <a:ext cx="8176374" cy="2582013"/>
          </a:xfrm>
          <a:prstGeom prst="rect">
            <a:avLst/>
          </a:prstGeom>
        </p:spPr>
      </p:pic>
      <p:sp>
        <p:nvSpPr>
          <p:cNvPr id="3" name="文本框 2"/>
          <p:cNvSpPr txBox="1"/>
          <p:nvPr/>
        </p:nvSpPr>
        <p:spPr>
          <a:xfrm>
            <a:off x="3065930" y="897823"/>
            <a:ext cx="4255994" cy="369332"/>
          </a:xfrm>
          <a:prstGeom prst="rect">
            <a:avLst/>
          </a:prstGeom>
          <a:noFill/>
        </p:spPr>
        <p:txBody>
          <a:bodyPr wrap="square" rtlCol="0">
            <a:spAutoFit/>
          </a:bodyPr>
          <a:lstStyle/>
          <a:p>
            <a:r>
              <a:rPr lang="en-US" altLang="zh-CN" dirty="0"/>
              <a:t>Loss</a:t>
            </a:r>
            <a:r>
              <a:rPr lang="zh-CN" altLang="en-US" dirty="0"/>
              <a:t>的最终形式：</a:t>
            </a:r>
            <a:endParaRPr lang="zh-CN" altLang="en-US" dirty="0"/>
          </a:p>
        </p:txBody>
      </p:sp>
      <p:pic>
        <p:nvPicPr>
          <p:cNvPr id="6" name="图片 5"/>
          <p:cNvPicPr>
            <a:picLocks noChangeAspect="1"/>
          </p:cNvPicPr>
          <p:nvPr/>
        </p:nvPicPr>
        <p:blipFill>
          <a:blip r:embed="rId2"/>
          <a:stretch>
            <a:fillRect/>
          </a:stretch>
        </p:blipFill>
        <p:spPr>
          <a:xfrm>
            <a:off x="2473978" y="1338080"/>
            <a:ext cx="3590925" cy="8667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32865" y="423582"/>
            <a:ext cx="3045759" cy="400110"/>
          </a:xfrm>
          <a:prstGeom prst="rect">
            <a:avLst/>
          </a:prstGeom>
          <a:noFill/>
        </p:spPr>
        <p:txBody>
          <a:bodyPr wrap="square" rtlCol="0">
            <a:spAutoFit/>
          </a:bodyPr>
          <a:lstStyle/>
          <a:p>
            <a:r>
              <a:rPr lang="en-US" altLang="zh-CN" sz="2000" b="1" dirty="0"/>
              <a:t>Where we are now:</a:t>
            </a:r>
            <a:endParaRPr lang="zh-CN" altLang="en-US" sz="2000" b="1" dirty="0"/>
          </a:p>
        </p:txBody>
      </p:sp>
      <p:pic>
        <p:nvPicPr>
          <p:cNvPr id="3" name="图片 2"/>
          <p:cNvPicPr>
            <a:picLocks noChangeAspect="1"/>
          </p:cNvPicPr>
          <p:nvPr/>
        </p:nvPicPr>
        <p:blipFill>
          <a:blip r:embed="rId1"/>
          <a:stretch>
            <a:fillRect/>
          </a:stretch>
        </p:blipFill>
        <p:spPr>
          <a:xfrm>
            <a:off x="1427566" y="1082488"/>
            <a:ext cx="6164979" cy="3109352"/>
          </a:xfrm>
          <a:prstGeom prst="rect">
            <a:avLst/>
          </a:prstGeom>
        </p:spPr>
      </p:pic>
      <p:sp>
        <p:nvSpPr>
          <p:cNvPr id="5" name="矩形 4"/>
          <p:cNvSpPr/>
          <p:nvPr/>
        </p:nvSpPr>
        <p:spPr>
          <a:xfrm>
            <a:off x="4733361" y="3429000"/>
            <a:ext cx="1707777" cy="61520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91352" y="309282"/>
            <a:ext cx="4684059" cy="3513044"/>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0174" r="16697"/>
          <a:stretch>
            <a:fillRect/>
          </a:stretch>
        </p:blipFill>
        <p:spPr>
          <a:xfrm>
            <a:off x="3830171" y="1176615"/>
            <a:ext cx="4742330" cy="3556748"/>
          </a:xfrm>
          <a:prstGeom prst="rect">
            <a:avLst/>
          </a:prstGeom>
        </p:spPr>
      </p:pic>
      <p:sp>
        <p:nvSpPr>
          <p:cNvPr id="6" name="文本框 5"/>
          <p:cNvSpPr txBox="1"/>
          <p:nvPr/>
        </p:nvSpPr>
        <p:spPr>
          <a:xfrm>
            <a:off x="5873003" y="728283"/>
            <a:ext cx="1206873" cy="369332"/>
          </a:xfrm>
          <a:prstGeom prst="rect">
            <a:avLst/>
          </a:prstGeom>
          <a:noFill/>
        </p:spPr>
        <p:txBody>
          <a:bodyPr wrap="square" rtlCol="0">
            <a:spAutoFit/>
          </a:bodyPr>
          <a:lstStyle/>
          <a:p>
            <a:r>
              <a:rPr lang="zh-CN" altLang="en-US" dirty="0"/>
              <a:t>稀疏重建</a:t>
            </a:r>
            <a:endParaRPr lang="zh-CN" altLang="en-US" dirty="0"/>
          </a:p>
        </p:txBody>
      </p:sp>
      <p:sp>
        <p:nvSpPr>
          <p:cNvPr id="7" name="文本框 6"/>
          <p:cNvSpPr txBox="1"/>
          <p:nvPr/>
        </p:nvSpPr>
        <p:spPr>
          <a:xfrm>
            <a:off x="2223246" y="4060912"/>
            <a:ext cx="726141" cy="369332"/>
          </a:xfrm>
          <a:prstGeom prst="rect">
            <a:avLst/>
          </a:prstGeom>
          <a:noFill/>
        </p:spPr>
        <p:txBody>
          <a:bodyPr wrap="square" rtlCol="0">
            <a:spAutoFit/>
          </a:bodyPr>
          <a:lstStyle/>
          <a:p>
            <a:r>
              <a:rPr lang="zh-CN" altLang="en-US" dirty="0"/>
              <a:t>原图</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024484" y="734847"/>
            <a:ext cx="891275" cy="369332"/>
          </a:xfrm>
          <a:prstGeom prst="rect">
            <a:avLst/>
          </a:prstGeom>
          <a:noFill/>
        </p:spPr>
        <p:txBody>
          <a:bodyPr wrap="square" rtlCol="0">
            <a:spAutoFit/>
          </a:bodyPr>
          <a:lstStyle/>
          <a:p>
            <a:r>
              <a:rPr lang="zh-CN" altLang="en-US" dirty="0"/>
              <a:t>深度图</a:t>
            </a:r>
            <a:endParaRPr lang="zh-CN" altLang="en-US" dirty="0"/>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3274" t="11766" r="11077" b="11458"/>
          <a:stretch>
            <a:fillRect/>
          </a:stretch>
        </p:blipFill>
        <p:spPr>
          <a:xfrm>
            <a:off x="3064131" y="1567615"/>
            <a:ext cx="2660598" cy="2008271"/>
          </a:xfrm>
          <a:prstGeom prst="rect">
            <a:avLst/>
          </a:prstGeom>
        </p:spPr>
      </p:pic>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16603" t="12287" r="13154" b="12037"/>
          <a:stretch>
            <a:fillRect/>
          </a:stretch>
        </p:blipFill>
        <p:spPr>
          <a:xfrm>
            <a:off x="379112" y="1567616"/>
            <a:ext cx="2685019" cy="2008271"/>
          </a:xfrm>
          <a:prstGeom prst="rect">
            <a:avLst/>
          </a:prstGeom>
        </p:spPr>
      </p:pic>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13135" t="11922" r="10233" b="10996"/>
          <a:stretch>
            <a:fillRect/>
          </a:stretch>
        </p:blipFill>
        <p:spPr>
          <a:xfrm>
            <a:off x="5724729" y="1567614"/>
            <a:ext cx="2684403" cy="200827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935106" y="191707"/>
            <a:ext cx="1166283" cy="369332"/>
          </a:xfrm>
          <a:prstGeom prst="rect">
            <a:avLst/>
          </a:prstGeom>
          <a:noFill/>
        </p:spPr>
        <p:txBody>
          <a:bodyPr wrap="square" rtlCol="0">
            <a:spAutoFit/>
          </a:bodyPr>
          <a:lstStyle/>
          <a:p>
            <a:r>
              <a:rPr lang="zh-CN" altLang="en-US" dirty="0"/>
              <a:t>稠密重建</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79103" y="825003"/>
            <a:ext cx="6678287" cy="3746998"/>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273" y="1018058"/>
            <a:ext cx="5766690" cy="3553943"/>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391" y="686283"/>
            <a:ext cx="7095999" cy="40244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424564" y="515025"/>
            <a:ext cx="5031571" cy="3773678"/>
          </a:xfrm>
          <a:prstGeom prst="rect">
            <a:avLst/>
          </a:prstGeom>
        </p:spPr>
      </p:pic>
      <p:pic>
        <p:nvPicPr>
          <p:cNvPr id="4" name="图片 3"/>
          <p:cNvPicPr>
            <a:picLocks noChangeAspect="1"/>
          </p:cNvPicPr>
          <p:nvPr/>
        </p:nvPicPr>
        <p:blipFill>
          <a:blip r:embed="rId2"/>
          <a:stretch>
            <a:fillRect/>
          </a:stretch>
        </p:blipFill>
        <p:spPr>
          <a:xfrm>
            <a:off x="3252795" y="515025"/>
            <a:ext cx="5298553" cy="37736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8592" y="814388"/>
            <a:ext cx="4309781" cy="3232336"/>
          </a:xfrm>
          <a:prstGeom prst="rect">
            <a:avLst/>
          </a:prstGeom>
        </p:spPr>
      </p:pic>
      <p:pic>
        <p:nvPicPr>
          <p:cNvPr id="15" name="图片 14"/>
          <p:cNvPicPr>
            <a:picLocks noChangeAspect="1"/>
          </p:cNvPicPr>
          <p:nvPr/>
        </p:nvPicPr>
        <p:blipFill rotWithShape="1">
          <a:blip r:embed="rId2">
            <a:extLst>
              <a:ext uri="{28A0092B-C50C-407E-A947-70E740481C1C}">
                <a14:useLocalDpi xmlns:a14="http://schemas.microsoft.com/office/drawing/2010/main" val="0"/>
              </a:ext>
            </a:extLst>
          </a:blip>
          <a:srcRect l="11430" r="12760"/>
          <a:stretch>
            <a:fillRect/>
          </a:stretch>
        </p:blipFill>
        <p:spPr>
          <a:xfrm>
            <a:off x="4347531" y="814388"/>
            <a:ext cx="4437877" cy="3232336"/>
          </a:xfrm>
          <a:prstGeom prst="rect">
            <a:avLst/>
          </a:prstGeom>
        </p:spPr>
      </p:pic>
      <p:sp>
        <p:nvSpPr>
          <p:cNvPr id="25" name="文本框 24"/>
          <p:cNvSpPr txBox="1"/>
          <p:nvPr/>
        </p:nvSpPr>
        <p:spPr>
          <a:xfrm>
            <a:off x="2078171" y="4144446"/>
            <a:ext cx="726141" cy="369332"/>
          </a:xfrm>
          <a:prstGeom prst="rect">
            <a:avLst/>
          </a:prstGeom>
          <a:noFill/>
        </p:spPr>
        <p:txBody>
          <a:bodyPr wrap="square" rtlCol="0">
            <a:spAutoFit/>
          </a:bodyPr>
          <a:lstStyle/>
          <a:p>
            <a:r>
              <a:rPr lang="zh-CN" altLang="en-US" dirty="0"/>
              <a:t>原图</a:t>
            </a:r>
            <a:endParaRPr lang="zh-CN" altLang="en-US" dirty="0"/>
          </a:p>
        </p:txBody>
      </p:sp>
      <p:sp>
        <p:nvSpPr>
          <p:cNvPr id="26" name="文本框 25"/>
          <p:cNvSpPr txBox="1"/>
          <p:nvPr/>
        </p:nvSpPr>
        <p:spPr>
          <a:xfrm>
            <a:off x="5879208" y="4144446"/>
            <a:ext cx="1185581" cy="369332"/>
          </a:xfrm>
          <a:prstGeom prst="rect">
            <a:avLst/>
          </a:prstGeom>
          <a:noFill/>
        </p:spPr>
        <p:txBody>
          <a:bodyPr wrap="square" rtlCol="0">
            <a:spAutoFit/>
          </a:bodyPr>
          <a:lstStyle/>
          <a:p>
            <a:r>
              <a:rPr lang="zh-CN" altLang="en-US" dirty="0"/>
              <a:t>稀疏重建</a:t>
            </a: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8592" y="814388"/>
            <a:ext cx="4309781" cy="3232336"/>
          </a:xfrm>
          <a:prstGeom prst="rect">
            <a:avLst/>
          </a:prstGeom>
        </p:spPr>
      </p:pic>
      <p:pic>
        <p:nvPicPr>
          <p:cNvPr id="15" name="图片 14"/>
          <p:cNvPicPr>
            <a:picLocks noChangeAspect="1"/>
          </p:cNvPicPr>
          <p:nvPr/>
        </p:nvPicPr>
        <p:blipFill rotWithShape="1">
          <a:blip r:embed="rId2">
            <a:extLst>
              <a:ext uri="{28A0092B-C50C-407E-A947-70E740481C1C}">
                <a14:useLocalDpi xmlns:a14="http://schemas.microsoft.com/office/drawing/2010/main" val="0"/>
              </a:ext>
            </a:extLst>
          </a:blip>
          <a:srcRect l="11430" r="12760"/>
          <a:stretch>
            <a:fillRect/>
          </a:stretch>
        </p:blipFill>
        <p:spPr>
          <a:xfrm>
            <a:off x="4347531" y="814388"/>
            <a:ext cx="4437877" cy="3232336"/>
          </a:xfrm>
          <a:prstGeom prst="rect">
            <a:avLst/>
          </a:prstGeom>
        </p:spPr>
      </p:pic>
      <p:sp>
        <p:nvSpPr>
          <p:cNvPr id="25" name="文本框 24"/>
          <p:cNvSpPr txBox="1"/>
          <p:nvPr/>
        </p:nvSpPr>
        <p:spPr>
          <a:xfrm>
            <a:off x="3942232" y="4357308"/>
            <a:ext cx="925603" cy="369332"/>
          </a:xfrm>
          <a:prstGeom prst="rect">
            <a:avLst/>
          </a:prstGeom>
          <a:noFill/>
        </p:spPr>
        <p:txBody>
          <a:bodyPr wrap="square" rtlCol="0">
            <a:spAutoFit/>
          </a:bodyPr>
          <a:lstStyle/>
          <a:p>
            <a:r>
              <a:rPr lang="zh-CN" altLang="en-US" dirty="0"/>
              <a:t>深度图</a:t>
            </a:r>
            <a:endParaRPr lang="zh-CN" altLang="en-US" dirty="0"/>
          </a:p>
        </p:txBody>
      </p:sp>
      <p:grpSp>
        <p:nvGrpSpPr>
          <p:cNvPr id="27" name="组合 26"/>
          <p:cNvGrpSpPr/>
          <p:nvPr/>
        </p:nvGrpSpPr>
        <p:grpSpPr>
          <a:xfrm>
            <a:off x="724330" y="868506"/>
            <a:ext cx="7246401" cy="3406487"/>
            <a:chOff x="358592" y="814388"/>
            <a:chExt cx="8619563" cy="3232336"/>
          </a:xfrm>
        </p:grpSpPr>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592" y="814388"/>
              <a:ext cx="4309782" cy="3232336"/>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8373" y="814388"/>
              <a:ext cx="4309782" cy="3232336"/>
            </a:xfrm>
            <a:prstGeom prst="rect">
              <a:avLst/>
            </a:prstGeom>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3066" y="814388"/>
            <a:ext cx="4309781" cy="3232336"/>
          </a:xfrm>
          <a:prstGeom prst="rect">
            <a:avLst/>
          </a:prstGeom>
        </p:spPr>
      </p:pic>
      <p:pic>
        <p:nvPicPr>
          <p:cNvPr id="15" name="图片 14"/>
          <p:cNvPicPr>
            <a:picLocks noChangeAspect="1"/>
          </p:cNvPicPr>
          <p:nvPr/>
        </p:nvPicPr>
        <p:blipFill rotWithShape="1">
          <a:blip r:embed="rId2">
            <a:extLst>
              <a:ext uri="{28A0092B-C50C-407E-A947-70E740481C1C}">
                <a14:useLocalDpi xmlns:a14="http://schemas.microsoft.com/office/drawing/2010/main" val="0"/>
              </a:ext>
            </a:extLst>
          </a:blip>
          <a:srcRect l="11430" r="12760"/>
          <a:stretch>
            <a:fillRect/>
          </a:stretch>
        </p:blipFill>
        <p:spPr>
          <a:xfrm>
            <a:off x="4347531" y="814388"/>
            <a:ext cx="4437877" cy="3232336"/>
          </a:xfrm>
          <a:prstGeom prst="rect">
            <a:avLst/>
          </a:prstGeom>
        </p:spPr>
      </p:pic>
      <p:grpSp>
        <p:nvGrpSpPr>
          <p:cNvPr id="27" name="组合 26"/>
          <p:cNvGrpSpPr/>
          <p:nvPr/>
        </p:nvGrpSpPr>
        <p:grpSpPr>
          <a:xfrm>
            <a:off x="724330" y="868506"/>
            <a:ext cx="7246401" cy="3406487"/>
            <a:chOff x="358592" y="814388"/>
            <a:chExt cx="8619563" cy="3232336"/>
          </a:xfrm>
        </p:grpSpPr>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592" y="814388"/>
              <a:ext cx="4309782" cy="3232336"/>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8373" y="814388"/>
              <a:ext cx="4309782" cy="3232336"/>
            </a:xfrm>
            <a:prstGeom prst="rect">
              <a:avLst/>
            </a:prstGeom>
          </p:spPr>
        </p:pic>
      </p:gr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3735" y="354156"/>
            <a:ext cx="6005798" cy="3373831"/>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894" y="1274620"/>
            <a:ext cx="5646529" cy="3232336"/>
          </a:xfrm>
          <a:prstGeom prst="rect">
            <a:avLst/>
          </a:prstGeom>
        </p:spPr>
      </p:pic>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22177" y="1624922"/>
            <a:ext cx="5463231" cy="30635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205318" y="1230862"/>
            <a:ext cx="4564716" cy="336551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8485" y="430530"/>
            <a:ext cx="6337300" cy="829945"/>
          </a:xfrm>
          <a:prstGeom prst="rect">
            <a:avLst/>
          </a:prstGeom>
          <a:noFill/>
        </p:spPr>
        <p:txBody>
          <a:bodyPr wrap="square" rtlCol="0">
            <a:spAutoFit/>
          </a:bodyPr>
          <a:lstStyle/>
          <a:p>
            <a:r>
              <a:rPr lang="en-US" altLang="zh-CN" sz="2400" b="1" dirty="0"/>
              <a:t>2.</a:t>
            </a:r>
            <a:r>
              <a:rPr lang="zh-CN" altLang="en-US" sz="2400" b="1" dirty="0"/>
              <a:t> 背景：</a:t>
            </a:r>
            <a:r>
              <a:rPr lang="zh-CN" altLang="en-US" sz="2400" b="1" dirty="0">
                <a:sym typeface="+mn-ea"/>
              </a:rPr>
              <a:t>大数据时代下</a:t>
            </a:r>
            <a:r>
              <a:rPr lang="zh-CN" altLang="en-US" sz="2400" b="1" dirty="0">
                <a:sym typeface="+mn-ea"/>
              </a:rPr>
              <a:t>应用统计的延伸</a:t>
            </a:r>
            <a:endParaRPr lang="zh-CN" altLang="en-US" sz="2400" dirty="0"/>
          </a:p>
          <a:p>
            <a:endParaRPr lang="zh-CN" altLang="en-US" sz="2400" b="1" dirty="0"/>
          </a:p>
        </p:txBody>
      </p:sp>
      <p:sp>
        <p:nvSpPr>
          <p:cNvPr id="8" name="圆角矩形 7"/>
          <p:cNvSpPr/>
          <p:nvPr/>
        </p:nvSpPr>
        <p:spPr>
          <a:xfrm>
            <a:off x="3677285" y="1260475"/>
            <a:ext cx="1789430" cy="926465"/>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2">
                    <a:lumMod val="75000"/>
                  </a:schemeClr>
                </a:solidFill>
              </a:rPr>
              <a:t> </a:t>
            </a:r>
            <a:r>
              <a:rPr lang="zh-CN" altLang="en-US">
                <a:solidFill>
                  <a:schemeClr val="tx2">
                    <a:lumMod val="75000"/>
                  </a:schemeClr>
                </a:solidFill>
              </a:rPr>
              <a:t>统计计算</a:t>
            </a:r>
            <a:r>
              <a:rPr lang="en-US" altLang="zh-CN">
                <a:solidFill>
                  <a:schemeClr val="tx2">
                    <a:lumMod val="75000"/>
                  </a:schemeClr>
                </a:solidFill>
              </a:rPr>
              <a:t>/</a:t>
            </a:r>
            <a:endParaRPr lang="en-US" altLang="zh-CN">
              <a:solidFill>
                <a:schemeClr val="tx2">
                  <a:lumMod val="75000"/>
                </a:schemeClr>
              </a:solidFill>
            </a:endParaRPr>
          </a:p>
          <a:p>
            <a:pPr algn="ctr"/>
            <a:r>
              <a:rPr lang="zh-CN" altLang="en-US">
                <a:solidFill>
                  <a:schemeClr val="tx2">
                    <a:lumMod val="75000"/>
                  </a:schemeClr>
                </a:solidFill>
              </a:rPr>
              <a:t>数据建模</a:t>
            </a:r>
            <a:endParaRPr lang="zh-CN" altLang="en-US">
              <a:solidFill>
                <a:schemeClr val="tx2">
                  <a:lumMod val="75000"/>
                </a:schemeClr>
              </a:solidFill>
            </a:endParaRPr>
          </a:p>
        </p:txBody>
      </p:sp>
      <p:cxnSp>
        <p:nvCxnSpPr>
          <p:cNvPr id="12" name="直接箭头连接符 11"/>
          <p:cNvCxnSpPr>
            <a:stCxn id="7" idx="3"/>
            <a:endCxn id="8" idx="1"/>
          </p:cNvCxnSpPr>
          <p:nvPr/>
        </p:nvCxnSpPr>
        <p:spPr>
          <a:xfrm flipV="1">
            <a:off x="2858135" y="1724025"/>
            <a:ext cx="819150"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466715" y="1724025"/>
            <a:ext cx="81978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3837940" y="2548890"/>
            <a:ext cx="1468755" cy="468630"/>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2">
                    <a:lumMod val="75000"/>
                  </a:schemeClr>
                </a:solidFill>
              </a:rPr>
              <a:t>高计算效率</a:t>
            </a:r>
            <a:endParaRPr lang="zh-CN" altLang="en-US">
              <a:solidFill>
                <a:schemeClr val="tx2">
                  <a:lumMod val="75000"/>
                </a:schemeClr>
              </a:solidFill>
            </a:endParaRPr>
          </a:p>
        </p:txBody>
      </p:sp>
      <p:sp>
        <p:nvSpPr>
          <p:cNvPr id="7" name="圆角矩形 6"/>
          <p:cNvSpPr/>
          <p:nvPr/>
        </p:nvSpPr>
        <p:spPr>
          <a:xfrm>
            <a:off x="1423670" y="1261110"/>
            <a:ext cx="1434465" cy="926465"/>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2">
                    <a:lumMod val="75000"/>
                  </a:schemeClr>
                </a:solidFill>
              </a:rPr>
              <a:t>大数据</a:t>
            </a:r>
            <a:endParaRPr lang="zh-CN" altLang="en-US">
              <a:solidFill>
                <a:schemeClr val="tx2">
                  <a:lumMod val="75000"/>
                </a:schemeClr>
              </a:solidFill>
            </a:endParaRPr>
          </a:p>
        </p:txBody>
      </p:sp>
      <p:sp>
        <p:nvSpPr>
          <p:cNvPr id="10" name="圆角矩形 9"/>
          <p:cNvSpPr/>
          <p:nvPr/>
        </p:nvSpPr>
        <p:spPr>
          <a:xfrm>
            <a:off x="6285865" y="1260475"/>
            <a:ext cx="1400810" cy="926465"/>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2">
                    <a:lumMod val="75000"/>
                  </a:schemeClr>
                </a:solidFill>
              </a:rPr>
              <a:t>分析结果</a:t>
            </a:r>
            <a:endParaRPr lang="zh-CN" altLang="en-US">
              <a:solidFill>
                <a:schemeClr val="tx2">
                  <a:lumMod val="75000"/>
                </a:schemeClr>
              </a:solidFill>
            </a:endParaRPr>
          </a:p>
        </p:txBody>
      </p:sp>
      <p:sp>
        <p:nvSpPr>
          <p:cNvPr id="4" name="下箭头 3"/>
          <p:cNvSpPr/>
          <p:nvPr/>
        </p:nvSpPr>
        <p:spPr>
          <a:xfrm>
            <a:off x="2045335" y="3164840"/>
            <a:ext cx="191135" cy="840105"/>
          </a:xfrm>
          <a:prstGeom prst="down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下箭头 4"/>
          <p:cNvSpPr/>
          <p:nvPr/>
        </p:nvSpPr>
        <p:spPr>
          <a:xfrm>
            <a:off x="4476750" y="3164840"/>
            <a:ext cx="191135" cy="840105"/>
          </a:xfrm>
          <a:prstGeom prst="down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下箭头 8"/>
          <p:cNvSpPr/>
          <p:nvPr/>
        </p:nvSpPr>
        <p:spPr>
          <a:xfrm>
            <a:off x="6890385" y="3164840"/>
            <a:ext cx="191135" cy="840105"/>
          </a:xfrm>
          <a:prstGeom prst="down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1662430" y="4255135"/>
            <a:ext cx="956310" cy="368300"/>
          </a:xfrm>
          <a:prstGeom prst="rect">
            <a:avLst/>
          </a:prstGeom>
          <a:noFill/>
        </p:spPr>
        <p:txBody>
          <a:bodyPr wrap="square" rtlCol="0">
            <a:spAutoFit/>
          </a:bodyPr>
          <a:p>
            <a:r>
              <a:rPr lang="zh-CN" altLang="en-US">
                <a:latin typeface="楷体" panose="02010609060101010101" charset="-122"/>
                <a:ea typeface="楷体" panose="02010609060101010101" charset="-122"/>
              </a:rPr>
              <a:t>从哪来</a:t>
            </a:r>
            <a:r>
              <a:rPr lang="en-US" altLang="zh-CN">
                <a:latin typeface="楷体" panose="02010609060101010101" charset="-122"/>
                <a:ea typeface="楷体" panose="02010609060101010101" charset="-122"/>
              </a:rPr>
              <a:t>?</a:t>
            </a:r>
            <a:endParaRPr lang="en-US" altLang="zh-CN">
              <a:latin typeface="楷体" panose="02010609060101010101" charset="-122"/>
              <a:ea typeface="楷体" panose="02010609060101010101" charset="-122"/>
            </a:endParaRPr>
          </a:p>
        </p:txBody>
      </p:sp>
      <p:sp>
        <p:nvSpPr>
          <p:cNvPr id="16" name="文本框 15"/>
          <p:cNvSpPr txBox="1"/>
          <p:nvPr/>
        </p:nvSpPr>
        <p:spPr>
          <a:xfrm>
            <a:off x="3983990" y="4255135"/>
            <a:ext cx="1182370" cy="368300"/>
          </a:xfrm>
          <a:prstGeom prst="rect">
            <a:avLst/>
          </a:prstGeom>
          <a:noFill/>
        </p:spPr>
        <p:txBody>
          <a:bodyPr wrap="square" rtlCol="0">
            <a:spAutoFit/>
          </a:bodyPr>
          <a:p>
            <a:r>
              <a:rPr lang="zh-CN" altLang="en-US">
                <a:latin typeface="楷体" panose="02010609060101010101" charset="-122"/>
                <a:ea typeface="楷体" panose="02010609060101010101" charset="-122"/>
              </a:rPr>
              <a:t>其他</a:t>
            </a:r>
            <a:r>
              <a:rPr lang="zh-CN" altLang="en-US">
                <a:latin typeface="楷体" panose="02010609060101010101" charset="-122"/>
                <a:ea typeface="楷体" panose="02010609060101010101" charset="-122"/>
              </a:rPr>
              <a:t>方法？</a:t>
            </a:r>
            <a:endParaRPr lang="zh-CN" altLang="en-US">
              <a:latin typeface="楷体" panose="02010609060101010101" charset="-122"/>
              <a:ea typeface="楷体" panose="02010609060101010101" charset="-122"/>
            </a:endParaRPr>
          </a:p>
        </p:txBody>
      </p:sp>
      <p:sp>
        <p:nvSpPr>
          <p:cNvPr id="17" name="文本框 16"/>
          <p:cNvSpPr txBox="1"/>
          <p:nvPr/>
        </p:nvSpPr>
        <p:spPr>
          <a:xfrm>
            <a:off x="6515735" y="4255135"/>
            <a:ext cx="941705" cy="368300"/>
          </a:xfrm>
          <a:prstGeom prst="rect">
            <a:avLst/>
          </a:prstGeom>
          <a:noFill/>
        </p:spPr>
        <p:txBody>
          <a:bodyPr wrap="square" rtlCol="0">
            <a:spAutoFit/>
          </a:bodyPr>
          <a:p>
            <a:r>
              <a:rPr lang="zh-CN" altLang="en-US">
                <a:latin typeface="楷体" panose="02010609060101010101" charset="-122"/>
                <a:ea typeface="楷体" panose="02010609060101010101" charset="-122"/>
              </a:rPr>
              <a:t>到哪去</a:t>
            </a:r>
            <a:r>
              <a:rPr lang="en-US" altLang="zh-CN">
                <a:latin typeface="楷体" panose="02010609060101010101" charset="-122"/>
                <a:ea typeface="楷体" panose="02010609060101010101" charset="-122"/>
              </a:rPr>
              <a:t>?</a:t>
            </a:r>
            <a:endParaRPr lang="en-US" altLang="zh-CN">
              <a:latin typeface="楷体" panose="02010609060101010101" charset="-122"/>
              <a:ea typeface="楷体" panose="02010609060101010101" charset="-122"/>
            </a:endParaRPr>
          </a:p>
        </p:txBody>
      </p:sp>
      <p:cxnSp>
        <p:nvCxnSpPr>
          <p:cNvPr id="18" name="直接箭头连接符 17"/>
          <p:cNvCxnSpPr>
            <a:stCxn id="8" idx="2"/>
            <a:endCxn id="3" idx="0"/>
          </p:cNvCxnSpPr>
          <p:nvPr/>
        </p:nvCxnSpPr>
        <p:spPr>
          <a:xfrm>
            <a:off x="4572000" y="2186940"/>
            <a:ext cx="635" cy="361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8224" y="430306"/>
            <a:ext cx="2218764" cy="461665"/>
          </a:xfrm>
          <a:prstGeom prst="rect">
            <a:avLst/>
          </a:prstGeom>
          <a:noFill/>
        </p:spPr>
        <p:txBody>
          <a:bodyPr wrap="square" rtlCol="0">
            <a:spAutoFit/>
          </a:bodyPr>
          <a:lstStyle/>
          <a:p>
            <a:r>
              <a:rPr lang="en-US" altLang="zh-CN" sz="2400" b="1" dirty="0"/>
              <a:t>5.</a:t>
            </a:r>
            <a:r>
              <a:rPr lang="zh-CN" altLang="en-US" sz="2400" b="1" dirty="0"/>
              <a:t> </a:t>
            </a:r>
            <a:r>
              <a:rPr lang="en-US" altLang="zh-CN" sz="2400" b="1" dirty="0"/>
              <a:t>Conclusion</a:t>
            </a:r>
            <a:endParaRPr lang="zh-CN" altLang="en-US" sz="2400" b="1" dirty="0"/>
          </a:p>
        </p:txBody>
      </p:sp>
      <p:sp>
        <p:nvSpPr>
          <p:cNvPr id="3" name="文本框 2"/>
          <p:cNvSpPr txBox="1"/>
          <p:nvPr/>
        </p:nvSpPr>
        <p:spPr>
          <a:xfrm>
            <a:off x="921124" y="1109382"/>
            <a:ext cx="7422776" cy="2542363"/>
          </a:xfrm>
          <a:prstGeom prst="rect">
            <a:avLst/>
          </a:prstGeom>
          <a:noFill/>
        </p:spPr>
        <p:txBody>
          <a:bodyPr wrap="square" rtlCol="0">
            <a:spAutoFit/>
          </a:bodyPr>
          <a:lstStyle/>
          <a:p>
            <a:pPr marL="342900" indent="-342900">
              <a:lnSpc>
                <a:spcPct val="150000"/>
              </a:lnSpc>
              <a:buAutoNum type="arabicPeriod"/>
            </a:pPr>
            <a:r>
              <a:rPr lang="zh-CN" altLang="en-US" dirty="0"/>
              <a:t>采用无监督的网络架构，适用于一些不理想的场景，或没有</a:t>
            </a:r>
            <a:r>
              <a:rPr lang="en-US" altLang="zh-CN" dirty="0"/>
              <a:t>ground-truth</a:t>
            </a:r>
            <a:r>
              <a:rPr lang="zh-CN" altLang="en-US" dirty="0"/>
              <a:t>的场景。</a:t>
            </a:r>
            <a:endParaRPr lang="en-US" altLang="zh-CN" dirty="0"/>
          </a:p>
          <a:p>
            <a:pPr marL="342900" indent="-342900">
              <a:lnSpc>
                <a:spcPct val="150000"/>
              </a:lnSpc>
              <a:buAutoNum type="arabicPeriod"/>
            </a:pPr>
            <a:endParaRPr lang="en-US" altLang="zh-CN" dirty="0"/>
          </a:p>
          <a:p>
            <a:pPr marL="342900" indent="-342900">
              <a:lnSpc>
                <a:spcPct val="150000"/>
              </a:lnSpc>
              <a:buAutoNum type="arabicPeriod"/>
            </a:pPr>
            <a:r>
              <a:rPr lang="zh-CN" altLang="en-US" dirty="0"/>
              <a:t>使用了新的损失函数，同时兼顾</a:t>
            </a:r>
            <a:r>
              <a:rPr lang="en-US" altLang="zh-CN" dirty="0"/>
              <a:t>pixel-wise</a:t>
            </a:r>
            <a:r>
              <a:rPr lang="zh-CN" altLang="en-US" dirty="0"/>
              <a:t>的特征和</a:t>
            </a:r>
            <a:r>
              <a:rPr lang="en-US" altLang="zh-CN" dirty="0"/>
              <a:t>feature-wise</a:t>
            </a:r>
            <a:r>
              <a:rPr lang="zh-CN" altLang="en-US" dirty="0"/>
              <a:t>的特征。</a:t>
            </a:r>
            <a:endParaRPr lang="en-US" altLang="zh-CN" dirty="0"/>
          </a:p>
          <a:p>
            <a:pPr marL="342900" indent="-342900">
              <a:lnSpc>
                <a:spcPct val="150000"/>
              </a:lnSpc>
              <a:buAutoNum type="arabicPeriod"/>
            </a:pPr>
            <a:endParaRPr lang="en-US" altLang="zh-CN" dirty="0"/>
          </a:p>
          <a:p>
            <a:pPr marL="342900" indent="-342900">
              <a:lnSpc>
                <a:spcPct val="150000"/>
              </a:lnSpc>
              <a:buAutoNum type="arabicPeriod"/>
            </a:pPr>
            <a:r>
              <a:rPr lang="zh-CN" altLang="en-US" dirty="0"/>
              <a:t>具有更强的泛化能力。</a:t>
            </a: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021D4E195D4530FFB3ACF5F26916E81">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3117663" y="0"/>
            <a:ext cx="2443163"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3351155" y="2267465"/>
            <a:ext cx="2441694" cy="769441"/>
          </a:xfrm>
          <a:prstGeom prst="rect">
            <a:avLst/>
          </a:prstGeom>
        </p:spPr>
        <p:txBody>
          <a:bodyPr wrap="none">
            <a:spAutoFit/>
          </a:bodyPr>
          <a:lstStyle/>
          <a:p>
            <a:pPr algn="ctr">
              <a:defRPr/>
            </a:pPr>
            <a:r>
              <a:rPr lang="zh-CN" altLang="en-US" sz="4400"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rPr>
              <a:t>感谢聆听</a:t>
            </a:r>
            <a:endParaRPr lang="zh-CN" altLang="en-US" sz="4400" kern="100" dirty="0">
              <a:solidFill>
                <a:schemeClr val="accent1"/>
              </a:solidFill>
              <a:latin typeface="方正风雅宋简体" panose="02000000000000000000" pitchFamily="2" charset="-122"/>
              <a:ea typeface="方正风雅宋简体" panose="02000000000000000000" pitchFamily="2" charset="-122"/>
              <a:cs typeface="Times New Roman" panose="02020603050405020304" pitchFamily="18" charset="0"/>
            </a:endParaRPr>
          </a:p>
        </p:txBody>
      </p:sp>
      <p:sp>
        <p:nvSpPr>
          <p:cNvPr id="6" name="矩形 5"/>
          <p:cNvSpPr/>
          <p:nvPr/>
        </p:nvSpPr>
        <p:spPr>
          <a:xfrm>
            <a:off x="1305903" y="2991083"/>
            <a:ext cx="6532193" cy="261610"/>
          </a:xfrm>
          <a:prstGeom prst="rect">
            <a:avLst/>
          </a:prstGeom>
        </p:spPr>
        <p:txBody>
          <a:bodyPr wrap="square">
            <a:spAutoFit/>
          </a:bodyPr>
          <a:lstStyle/>
          <a:p>
            <a:pPr algn="ctr"/>
            <a:r>
              <a:rPr lang="en-US" altLang="zh-CN" sz="1050" spc="300" dirty="0">
                <a:solidFill>
                  <a:schemeClr val="accent1"/>
                </a:solidFill>
                <a:latin typeface="Arial" panose="020B0604020202020204"/>
              </a:rPr>
              <a:t>THANK YOU FOR LISTNING</a:t>
            </a:r>
            <a:endParaRPr lang="en-US" altLang="zh-CN" sz="1050" spc="300" dirty="0">
              <a:solidFill>
                <a:schemeClr val="accent1"/>
              </a:solidFill>
              <a:latin typeface="Arial" panose="020B0604020202020204"/>
            </a:endParaRPr>
          </a:p>
        </p:txBody>
      </p:sp>
      <p:sp>
        <p:nvSpPr>
          <p:cNvPr id="7" name="矩形 6"/>
          <p:cNvSpPr/>
          <p:nvPr/>
        </p:nvSpPr>
        <p:spPr>
          <a:xfrm>
            <a:off x="2827749" y="3757076"/>
            <a:ext cx="3543554" cy="276999"/>
          </a:xfrm>
          <a:prstGeom prst="rect">
            <a:avLst/>
          </a:prstGeom>
        </p:spPr>
        <p:txBody>
          <a:bodyPr wrap="square">
            <a:spAutoFit/>
          </a:bodyPr>
          <a:lstStyle/>
          <a:p>
            <a:pPr lvl="0" algn="ctr"/>
            <a:r>
              <a:rPr lang="zh-CN" altLang="en-US" sz="1200" dirty="0">
                <a:solidFill>
                  <a:schemeClr val="accent1"/>
                </a:solidFill>
              </a:rPr>
              <a:t>小组成员：都一凡  许函嘉  刘润迪</a:t>
            </a:r>
            <a:endParaRPr lang="en-US" altLang="zh-CN" sz="1200" dirty="0">
              <a:solidFill>
                <a:schemeClr val="accent1"/>
              </a:solidFill>
            </a:endParaRPr>
          </a:p>
        </p:txBody>
      </p:sp>
      <p:cxnSp>
        <p:nvCxnSpPr>
          <p:cNvPr id="12" name="直接连接符 11"/>
          <p:cNvCxnSpPr/>
          <p:nvPr/>
        </p:nvCxnSpPr>
        <p:spPr>
          <a:xfrm>
            <a:off x="3699453" y="3472240"/>
            <a:ext cx="1655448"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99208" y="593397"/>
            <a:ext cx="1598348" cy="15983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8485" y="430530"/>
            <a:ext cx="6337300" cy="829945"/>
          </a:xfrm>
          <a:prstGeom prst="rect">
            <a:avLst/>
          </a:prstGeom>
          <a:noFill/>
        </p:spPr>
        <p:txBody>
          <a:bodyPr wrap="square" rtlCol="0">
            <a:spAutoFit/>
          </a:bodyPr>
          <a:lstStyle/>
          <a:p>
            <a:r>
              <a:rPr lang="en-US" altLang="zh-CN" sz="2400" b="1" dirty="0"/>
              <a:t>2.</a:t>
            </a:r>
            <a:r>
              <a:rPr lang="zh-CN" altLang="en-US" sz="2400" b="1" dirty="0"/>
              <a:t> 背景：</a:t>
            </a:r>
            <a:r>
              <a:rPr lang="zh-CN" altLang="en-US" sz="2400" b="1" dirty="0">
                <a:sym typeface="+mn-ea"/>
              </a:rPr>
              <a:t>大数据时代下的人工智能：万物互联</a:t>
            </a:r>
            <a:endParaRPr lang="zh-CN" altLang="en-US" sz="2400" dirty="0"/>
          </a:p>
          <a:p>
            <a:endParaRPr lang="zh-CN" altLang="en-US" sz="2400" b="1" dirty="0"/>
          </a:p>
        </p:txBody>
      </p:sp>
      <p:sp>
        <p:nvSpPr>
          <p:cNvPr id="11" name="文本框 10"/>
          <p:cNvSpPr txBox="1"/>
          <p:nvPr/>
        </p:nvSpPr>
        <p:spPr>
          <a:xfrm>
            <a:off x="4799330" y="1488440"/>
            <a:ext cx="3822700" cy="2584450"/>
          </a:xfrm>
          <a:prstGeom prst="rect">
            <a:avLst/>
          </a:prstGeom>
          <a:noFill/>
        </p:spPr>
        <p:txBody>
          <a:bodyPr wrap="square" rtlCol="0">
            <a:spAutoFit/>
          </a:bodyPr>
          <a:lstStyle/>
          <a:p>
            <a:pPr indent="0">
              <a:buFont typeface="Arial" panose="020B0604020202020204" pitchFamily="34" charset="0"/>
              <a:buNone/>
            </a:pPr>
            <a:r>
              <a:rPr lang="zh-CN" altLang="en-US" dirty="0">
                <a:latin typeface="楷体" panose="02010609060101010101" charset="-122"/>
                <a:ea typeface="楷体" panose="02010609060101010101" charset="-122"/>
                <a:sym typeface="+mn-ea"/>
              </a:rPr>
              <a:t>“4G改变生活，5G改变社会”。人们普遍认为，目前的移动互联网时代在不久的将来会进入到下一个万物互联的时代。对于物联网而言，</a:t>
            </a:r>
            <a:r>
              <a:rPr lang="zh-CN" altLang="en-US" b="1" dirty="0">
                <a:latin typeface="楷体" panose="02010609060101010101" charset="-122"/>
                <a:ea typeface="楷体" panose="02010609060101010101" charset="-122"/>
                <a:sym typeface="+mn-ea"/>
              </a:rPr>
              <a:t>物连接汇聚的大量数据，通过统计算法和人工智能的技术，反过来做闭环的影响和控制，</a:t>
            </a:r>
            <a:r>
              <a:rPr lang="zh-CN" altLang="en-US" dirty="0">
                <a:latin typeface="楷体" panose="02010609060101010101" charset="-122"/>
                <a:ea typeface="楷体" panose="02010609060101010101" charset="-122"/>
                <a:sym typeface="+mn-ea"/>
              </a:rPr>
              <a:t>这使得万物互联的意义和价值能够得到更大的体现。</a:t>
            </a:r>
            <a:endParaRPr lang="zh-CN" altLang="en-US" dirty="0">
              <a:latin typeface="楷体" panose="02010609060101010101" charset="-122"/>
              <a:ea typeface="楷体" panose="02010609060101010101" charset="-122"/>
              <a:sym typeface="+mn-ea"/>
            </a:endParaRPr>
          </a:p>
        </p:txBody>
      </p:sp>
      <p:pic>
        <p:nvPicPr>
          <p:cNvPr id="100" name="图片 99"/>
          <p:cNvPicPr/>
          <p:nvPr/>
        </p:nvPicPr>
        <p:blipFill>
          <a:blip r:embed="rId1" r:link="rId2"/>
          <a:srcRect l="7969" r="5837" b="10031"/>
          <a:stretch>
            <a:fillRect/>
          </a:stretch>
        </p:blipFill>
        <p:spPr>
          <a:xfrm>
            <a:off x="803275" y="1316990"/>
            <a:ext cx="3937000" cy="2927350"/>
          </a:xfrm>
          <a:prstGeom prst="rect">
            <a:avLst/>
          </a:prstGeom>
          <a:noFill/>
          <a:ln w="9525">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8485" y="430530"/>
            <a:ext cx="6337300" cy="829945"/>
          </a:xfrm>
          <a:prstGeom prst="rect">
            <a:avLst/>
          </a:prstGeom>
          <a:noFill/>
        </p:spPr>
        <p:txBody>
          <a:bodyPr wrap="square" rtlCol="0">
            <a:spAutoFit/>
          </a:bodyPr>
          <a:lstStyle/>
          <a:p>
            <a:r>
              <a:rPr lang="en-US" altLang="zh-CN" sz="2400" b="1" dirty="0"/>
              <a:t>2.</a:t>
            </a:r>
            <a:r>
              <a:rPr lang="zh-CN" altLang="en-US" sz="2400" b="1" dirty="0"/>
              <a:t> 背景：</a:t>
            </a:r>
            <a:r>
              <a:rPr lang="zh-CN" altLang="en-US" sz="2400" b="1" dirty="0">
                <a:sym typeface="+mn-ea"/>
              </a:rPr>
              <a:t>大数据时代下的人工智能：万物互联</a:t>
            </a:r>
            <a:endParaRPr lang="zh-CN" altLang="en-US" sz="2400" dirty="0"/>
          </a:p>
          <a:p>
            <a:endParaRPr lang="zh-CN" altLang="en-US" sz="2400" b="1" dirty="0"/>
          </a:p>
        </p:txBody>
      </p:sp>
      <p:sp>
        <p:nvSpPr>
          <p:cNvPr id="8" name="圆角矩形 7"/>
          <p:cNvSpPr/>
          <p:nvPr/>
        </p:nvSpPr>
        <p:spPr>
          <a:xfrm>
            <a:off x="3677285" y="1260475"/>
            <a:ext cx="1789430" cy="926465"/>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2">
                    <a:lumMod val="75000"/>
                  </a:schemeClr>
                </a:solidFill>
              </a:rPr>
              <a:t> </a:t>
            </a:r>
            <a:r>
              <a:rPr lang="zh-CN" altLang="en-US">
                <a:solidFill>
                  <a:schemeClr val="tx2">
                    <a:lumMod val="75000"/>
                  </a:schemeClr>
                </a:solidFill>
              </a:rPr>
              <a:t>统计计算</a:t>
            </a:r>
            <a:r>
              <a:rPr lang="en-US" altLang="zh-CN">
                <a:solidFill>
                  <a:schemeClr val="tx2">
                    <a:lumMod val="75000"/>
                  </a:schemeClr>
                </a:solidFill>
              </a:rPr>
              <a:t>/</a:t>
            </a:r>
            <a:endParaRPr lang="en-US" altLang="zh-CN">
              <a:solidFill>
                <a:schemeClr val="tx2">
                  <a:lumMod val="75000"/>
                </a:schemeClr>
              </a:solidFill>
            </a:endParaRPr>
          </a:p>
          <a:p>
            <a:pPr algn="ctr"/>
            <a:r>
              <a:rPr lang="zh-CN" altLang="en-US">
                <a:solidFill>
                  <a:schemeClr val="tx2">
                    <a:lumMod val="75000"/>
                  </a:schemeClr>
                </a:solidFill>
              </a:rPr>
              <a:t>数据建模</a:t>
            </a:r>
            <a:endParaRPr lang="zh-CN" altLang="en-US">
              <a:solidFill>
                <a:schemeClr val="tx2">
                  <a:lumMod val="75000"/>
                </a:schemeClr>
              </a:solidFill>
            </a:endParaRPr>
          </a:p>
        </p:txBody>
      </p:sp>
      <p:cxnSp>
        <p:nvCxnSpPr>
          <p:cNvPr id="12" name="直接箭头连接符 11"/>
          <p:cNvCxnSpPr>
            <a:stCxn id="7" idx="3"/>
            <a:endCxn id="8" idx="1"/>
          </p:cNvCxnSpPr>
          <p:nvPr/>
        </p:nvCxnSpPr>
        <p:spPr>
          <a:xfrm flipV="1">
            <a:off x="2858135" y="1724025"/>
            <a:ext cx="819150"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466715" y="1724025"/>
            <a:ext cx="81978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3837940" y="2548890"/>
            <a:ext cx="1468755" cy="468630"/>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2">
                    <a:lumMod val="75000"/>
                  </a:schemeClr>
                </a:solidFill>
              </a:rPr>
              <a:t>高计算效率</a:t>
            </a:r>
            <a:endParaRPr lang="zh-CN" altLang="en-US">
              <a:solidFill>
                <a:schemeClr val="tx2">
                  <a:lumMod val="75000"/>
                </a:schemeClr>
              </a:solidFill>
            </a:endParaRPr>
          </a:p>
        </p:txBody>
      </p:sp>
      <p:sp>
        <p:nvSpPr>
          <p:cNvPr id="7" name="圆角矩形 6"/>
          <p:cNvSpPr/>
          <p:nvPr/>
        </p:nvSpPr>
        <p:spPr>
          <a:xfrm>
            <a:off x="1423670" y="1261110"/>
            <a:ext cx="1434465" cy="926465"/>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2">
                    <a:lumMod val="75000"/>
                  </a:schemeClr>
                </a:solidFill>
              </a:rPr>
              <a:t>大数据</a:t>
            </a:r>
            <a:endParaRPr lang="zh-CN" altLang="en-US">
              <a:solidFill>
                <a:schemeClr val="tx2">
                  <a:lumMod val="75000"/>
                </a:schemeClr>
              </a:solidFill>
            </a:endParaRPr>
          </a:p>
        </p:txBody>
      </p:sp>
      <p:sp>
        <p:nvSpPr>
          <p:cNvPr id="10" name="圆角矩形 9"/>
          <p:cNvSpPr/>
          <p:nvPr/>
        </p:nvSpPr>
        <p:spPr>
          <a:xfrm>
            <a:off x="6285865" y="1260475"/>
            <a:ext cx="1400810" cy="926465"/>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2">
                    <a:lumMod val="75000"/>
                  </a:schemeClr>
                </a:solidFill>
              </a:rPr>
              <a:t>分析结果</a:t>
            </a:r>
            <a:endParaRPr lang="zh-CN" altLang="en-US">
              <a:solidFill>
                <a:schemeClr val="tx2">
                  <a:lumMod val="75000"/>
                </a:schemeClr>
              </a:solidFill>
            </a:endParaRPr>
          </a:p>
        </p:txBody>
      </p:sp>
      <p:sp>
        <p:nvSpPr>
          <p:cNvPr id="4" name="下箭头 3"/>
          <p:cNvSpPr/>
          <p:nvPr/>
        </p:nvSpPr>
        <p:spPr>
          <a:xfrm rot="10800000">
            <a:off x="2045335" y="3164840"/>
            <a:ext cx="191135" cy="840105"/>
          </a:xfrm>
          <a:prstGeom prst="down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下箭头 4"/>
          <p:cNvSpPr/>
          <p:nvPr/>
        </p:nvSpPr>
        <p:spPr>
          <a:xfrm rot="10800000">
            <a:off x="4476750" y="3164840"/>
            <a:ext cx="191135" cy="273685"/>
          </a:xfrm>
          <a:prstGeom prst="down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下箭头 8"/>
          <p:cNvSpPr/>
          <p:nvPr/>
        </p:nvSpPr>
        <p:spPr>
          <a:xfrm rot="10800000">
            <a:off x="6890385" y="3164840"/>
            <a:ext cx="191135" cy="840105"/>
          </a:xfrm>
          <a:prstGeom prst="down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1662430" y="4255135"/>
            <a:ext cx="956310" cy="368300"/>
          </a:xfrm>
          <a:prstGeom prst="rect">
            <a:avLst/>
          </a:prstGeom>
          <a:noFill/>
        </p:spPr>
        <p:txBody>
          <a:bodyPr wrap="square" rtlCol="0">
            <a:spAutoFit/>
          </a:bodyPr>
          <a:p>
            <a:r>
              <a:rPr lang="zh-CN" altLang="en-US">
                <a:latin typeface="楷体" panose="02010609060101010101" charset="-122"/>
                <a:ea typeface="楷体" panose="02010609060101010101" charset="-122"/>
              </a:rPr>
              <a:t>从哪来</a:t>
            </a:r>
            <a:r>
              <a:rPr lang="en-US" altLang="zh-CN">
                <a:latin typeface="楷体" panose="02010609060101010101" charset="-122"/>
                <a:ea typeface="楷体" panose="02010609060101010101" charset="-122"/>
              </a:rPr>
              <a:t>?</a:t>
            </a:r>
            <a:endParaRPr lang="en-US" altLang="zh-CN">
              <a:latin typeface="楷体" panose="02010609060101010101" charset="-122"/>
              <a:ea typeface="楷体" panose="02010609060101010101" charset="-122"/>
            </a:endParaRPr>
          </a:p>
        </p:txBody>
      </p:sp>
      <p:sp>
        <p:nvSpPr>
          <p:cNvPr id="16" name="文本框 15"/>
          <p:cNvSpPr txBox="1"/>
          <p:nvPr/>
        </p:nvSpPr>
        <p:spPr>
          <a:xfrm>
            <a:off x="4008755" y="3585845"/>
            <a:ext cx="1182370" cy="368300"/>
          </a:xfrm>
          <a:prstGeom prst="rect">
            <a:avLst/>
          </a:prstGeom>
          <a:noFill/>
        </p:spPr>
        <p:txBody>
          <a:bodyPr wrap="square" rtlCol="0">
            <a:spAutoFit/>
          </a:bodyPr>
          <a:p>
            <a:r>
              <a:rPr lang="zh-CN" altLang="en-US">
                <a:latin typeface="楷体" panose="02010609060101010101" charset="-122"/>
                <a:ea typeface="楷体" panose="02010609060101010101" charset="-122"/>
              </a:rPr>
              <a:t>其他</a:t>
            </a:r>
            <a:r>
              <a:rPr lang="zh-CN" altLang="en-US">
                <a:latin typeface="楷体" panose="02010609060101010101" charset="-122"/>
                <a:ea typeface="楷体" panose="02010609060101010101" charset="-122"/>
              </a:rPr>
              <a:t>方法？</a:t>
            </a:r>
            <a:endParaRPr lang="zh-CN" altLang="en-US">
              <a:latin typeface="楷体" panose="02010609060101010101" charset="-122"/>
              <a:ea typeface="楷体" panose="02010609060101010101" charset="-122"/>
            </a:endParaRPr>
          </a:p>
        </p:txBody>
      </p:sp>
      <p:sp>
        <p:nvSpPr>
          <p:cNvPr id="17" name="文本框 16"/>
          <p:cNvSpPr txBox="1"/>
          <p:nvPr/>
        </p:nvSpPr>
        <p:spPr>
          <a:xfrm>
            <a:off x="6515735" y="4255135"/>
            <a:ext cx="941705" cy="368300"/>
          </a:xfrm>
          <a:prstGeom prst="rect">
            <a:avLst/>
          </a:prstGeom>
          <a:noFill/>
        </p:spPr>
        <p:txBody>
          <a:bodyPr wrap="square" rtlCol="0">
            <a:spAutoFit/>
          </a:bodyPr>
          <a:p>
            <a:r>
              <a:rPr lang="zh-CN" altLang="en-US">
                <a:latin typeface="楷体" panose="02010609060101010101" charset="-122"/>
                <a:ea typeface="楷体" panose="02010609060101010101" charset="-122"/>
              </a:rPr>
              <a:t>到哪去</a:t>
            </a:r>
            <a:r>
              <a:rPr lang="en-US" altLang="zh-CN">
                <a:latin typeface="楷体" panose="02010609060101010101" charset="-122"/>
                <a:ea typeface="楷体" panose="02010609060101010101" charset="-122"/>
              </a:rPr>
              <a:t>?</a:t>
            </a:r>
            <a:endParaRPr lang="en-US" altLang="zh-CN">
              <a:latin typeface="楷体" panose="02010609060101010101" charset="-122"/>
              <a:ea typeface="楷体" panose="02010609060101010101" charset="-122"/>
            </a:endParaRPr>
          </a:p>
        </p:txBody>
      </p:sp>
      <p:cxnSp>
        <p:nvCxnSpPr>
          <p:cNvPr id="18" name="直接箭头连接符 17"/>
          <p:cNvCxnSpPr>
            <a:stCxn id="8" idx="2"/>
            <a:endCxn id="3" idx="0"/>
          </p:cNvCxnSpPr>
          <p:nvPr/>
        </p:nvCxnSpPr>
        <p:spPr>
          <a:xfrm>
            <a:off x="4572000" y="2186940"/>
            <a:ext cx="635" cy="361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423670" y="3990340"/>
            <a:ext cx="1434465" cy="633095"/>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2">
                    <a:lumMod val="75000"/>
                  </a:schemeClr>
                </a:solidFill>
              </a:rPr>
              <a:t>物</a:t>
            </a:r>
            <a:r>
              <a:rPr lang="en-US" altLang="zh-CN">
                <a:solidFill>
                  <a:schemeClr val="tx2">
                    <a:lumMod val="75000"/>
                  </a:schemeClr>
                </a:solidFill>
              </a:rPr>
              <a:t>N</a:t>
            </a:r>
            <a:endParaRPr lang="en-US" altLang="zh-CN">
              <a:solidFill>
                <a:schemeClr val="tx2">
                  <a:lumMod val="75000"/>
                </a:schemeClr>
              </a:solidFill>
            </a:endParaRPr>
          </a:p>
        </p:txBody>
      </p:sp>
      <p:cxnSp>
        <p:nvCxnSpPr>
          <p:cNvPr id="13" name="直接箭头连接符 12"/>
          <p:cNvCxnSpPr>
            <a:stCxn id="6" idx="0"/>
            <a:endCxn id="7" idx="2"/>
          </p:cNvCxnSpPr>
          <p:nvPr/>
        </p:nvCxnSpPr>
        <p:spPr>
          <a:xfrm flipV="1">
            <a:off x="2141220" y="2187575"/>
            <a:ext cx="0" cy="18027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176655" y="2639695"/>
            <a:ext cx="917575" cy="306705"/>
          </a:xfrm>
          <a:prstGeom prst="rect">
            <a:avLst/>
          </a:prstGeom>
          <a:noFill/>
        </p:spPr>
        <p:txBody>
          <a:bodyPr wrap="square" rtlCol="0">
            <a:spAutoFit/>
          </a:bodyPr>
          <a:p>
            <a:r>
              <a:rPr lang="zh-CN" altLang="en-US" sz="1400" b="1">
                <a:latin typeface="楷体" panose="02010609060101010101" charset="-122"/>
                <a:ea typeface="楷体" panose="02010609060101010101" charset="-122"/>
              </a:rPr>
              <a:t>产生数据</a:t>
            </a:r>
            <a:endParaRPr lang="zh-CN" altLang="en-US" sz="1400" b="1">
              <a:latin typeface="楷体" panose="02010609060101010101" charset="-122"/>
              <a:ea typeface="楷体" panose="02010609060101010101" charset="-122"/>
            </a:endParaRPr>
          </a:p>
        </p:txBody>
      </p:sp>
      <p:sp>
        <p:nvSpPr>
          <p:cNvPr id="20" name="圆角矩形 19"/>
          <p:cNvSpPr/>
          <p:nvPr/>
        </p:nvSpPr>
        <p:spPr>
          <a:xfrm>
            <a:off x="6269355" y="3990340"/>
            <a:ext cx="1434465" cy="633095"/>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2">
                    <a:lumMod val="75000"/>
                  </a:schemeClr>
                </a:solidFill>
              </a:rPr>
              <a:t>物</a:t>
            </a:r>
            <a:r>
              <a:rPr lang="en-US" altLang="zh-CN">
                <a:solidFill>
                  <a:schemeClr val="tx2">
                    <a:lumMod val="75000"/>
                  </a:schemeClr>
                </a:solidFill>
              </a:rPr>
              <a:t>M</a:t>
            </a:r>
            <a:endParaRPr lang="en-US" altLang="zh-CN">
              <a:solidFill>
                <a:schemeClr val="tx2">
                  <a:lumMod val="75000"/>
                </a:schemeClr>
              </a:solidFill>
            </a:endParaRPr>
          </a:p>
        </p:txBody>
      </p:sp>
      <p:cxnSp>
        <p:nvCxnSpPr>
          <p:cNvPr id="21" name="直接箭头连接符 20"/>
          <p:cNvCxnSpPr>
            <a:stCxn id="10" idx="2"/>
            <a:endCxn id="20" idx="0"/>
          </p:cNvCxnSpPr>
          <p:nvPr/>
        </p:nvCxnSpPr>
        <p:spPr>
          <a:xfrm>
            <a:off x="6986270" y="2186940"/>
            <a:ext cx="635" cy="180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003415" y="2632075"/>
            <a:ext cx="917575" cy="306705"/>
          </a:xfrm>
          <a:prstGeom prst="rect">
            <a:avLst/>
          </a:prstGeom>
          <a:noFill/>
        </p:spPr>
        <p:txBody>
          <a:bodyPr wrap="square" rtlCol="0">
            <a:spAutoFit/>
          </a:bodyPr>
          <a:p>
            <a:r>
              <a:rPr lang="zh-CN" altLang="en-US" sz="1400" b="1">
                <a:latin typeface="楷体" panose="02010609060101010101" charset="-122"/>
                <a:ea typeface="楷体" panose="02010609060101010101" charset="-122"/>
              </a:rPr>
              <a:t>返回结果</a:t>
            </a:r>
            <a:endParaRPr lang="zh-CN" altLang="en-US" sz="1400" b="1">
              <a:latin typeface="楷体" panose="02010609060101010101" charset="-122"/>
              <a:ea typeface="楷体" panose="02010609060101010101" charset="-122"/>
            </a:endParaRPr>
          </a:p>
        </p:txBody>
      </p:sp>
      <p:cxnSp>
        <p:nvCxnSpPr>
          <p:cNvPr id="23" name="直接箭头连接符 22"/>
          <p:cNvCxnSpPr>
            <a:stCxn id="6" idx="3"/>
            <a:endCxn id="20" idx="1"/>
          </p:cNvCxnSpPr>
          <p:nvPr/>
        </p:nvCxnSpPr>
        <p:spPr>
          <a:xfrm>
            <a:off x="2858135" y="4307205"/>
            <a:ext cx="341122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677285" y="4416425"/>
            <a:ext cx="1671320" cy="306705"/>
          </a:xfrm>
          <a:prstGeom prst="rect">
            <a:avLst/>
          </a:prstGeom>
          <a:noFill/>
        </p:spPr>
        <p:txBody>
          <a:bodyPr wrap="square" rtlCol="0">
            <a:spAutoFit/>
          </a:bodyPr>
          <a:p>
            <a:r>
              <a:rPr lang="zh-CN" altLang="en-US" sz="1400" b="1">
                <a:latin typeface="楷体" panose="02010609060101010101" charset="-122"/>
                <a:ea typeface="楷体" panose="02010609060101010101" charset="-122"/>
              </a:rPr>
              <a:t>交互、影响、控制</a:t>
            </a:r>
            <a:endParaRPr lang="zh-CN" altLang="en-US" sz="1400" b="1">
              <a:latin typeface="楷体" panose="02010609060101010101" charset="-122"/>
              <a:ea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par>
                                <p:cTn id="17" presetID="2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grpId="0" nodeType="clickEffect">
                                  <p:stCondLst>
                                    <p:cond delay="0"/>
                                  </p:stCondLst>
                                  <p:childTnLst>
                                    <p:animEffect transition="out" filter="blinds(horizontal)">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3" presetClass="exit" presetSubtype="10" fill="hold" grpId="0" nodeType="withEffect">
                                  <p:stCondLst>
                                    <p:cond delay="0"/>
                                  </p:stCondLst>
                                  <p:childTnLst>
                                    <p:animEffect transition="out" filter="blinds(horizontal)">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22" presetClass="entr" presetSubtype="4"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par>
                                <p:cTn id="31" presetID="22" presetClass="entr" presetSubtype="4"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down)">
                                      <p:cBhvr>
                                        <p:cTn id="33" dur="500"/>
                                        <p:tgtEl>
                                          <p:spTgt spid="21"/>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animBg="1"/>
      <p:bldP spid="15" grpId="1"/>
      <p:bldP spid="4" grpId="1" animBg="1"/>
      <p:bldP spid="6" grpId="0" animBg="1"/>
      <p:bldP spid="19" grpId="0"/>
      <p:bldP spid="6" grpId="1" animBg="1"/>
      <p:bldP spid="19" grpId="1"/>
      <p:bldP spid="9" grpId="0" animBg="1"/>
      <p:bldP spid="17" grpId="0"/>
      <p:bldP spid="9" grpId="1" animBg="1"/>
      <p:bldP spid="17" grpId="1"/>
      <p:bldP spid="22" grpId="0"/>
      <p:bldP spid="20" grpId="0" animBg="1"/>
      <p:bldP spid="22" grpId="1"/>
      <p:bldP spid="20" grpId="1" animBg="1"/>
      <p:bldP spid="24" grpId="0"/>
      <p:bldP spid="2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8485" y="430530"/>
            <a:ext cx="6337300" cy="829945"/>
          </a:xfrm>
          <a:prstGeom prst="rect">
            <a:avLst/>
          </a:prstGeom>
          <a:noFill/>
        </p:spPr>
        <p:txBody>
          <a:bodyPr wrap="square" rtlCol="0">
            <a:spAutoFit/>
          </a:bodyPr>
          <a:lstStyle/>
          <a:p>
            <a:r>
              <a:rPr lang="en-US" altLang="zh-CN" sz="2400" b="1" dirty="0"/>
              <a:t>2.</a:t>
            </a:r>
            <a:r>
              <a:rPr lang="zh-CN" altLang="en-US" sz="2400" b="1" dirty="0"/>
              <a:t> 背景：</a:t>
            </a:r>
            <a:r>
              <a:rPr lang="zh-CN" altLang="en-US" sz="2400" b="1" dirty="0">
                <a:sym typeface="+mn-ea"/>
              </a:rPr>
              <a:t>大数据时代下的人工智能：统计赋能</a:t>
            </a:r>
            <a:endParaRPr lang="zh-CN" altLang="en-US" sz="2400" dirty="0"/>
          </a:p>
          <a:p>
            <a:endParaRPr lang="zh-CN" altLang="en-US" sz="2400" b="1" dirty="0"/>
          </a:p>
        </p:txBody>
      </p:sp>
      <p:sp>
        <p:nvSpPr>
          <p:cNvPr id="8" name="圆角矩形 7"/>
          <p:cNvSpPr/>
          <p:nvPr/>
        </p:nvSpPr>
        <p:spPr>
          <a:xfrm>
            <a:off x="3677285" y="1412875"/>
            <a:ext cx="1789430" cy="926465"/>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2">
                    <a:lumMod val="75000"/>
                  </a:schemeClr>
                </a:solidFill>
              </a:rPr>
              <a:t> </a:t>
            </a:r>
            <a:r>
              <a:rPr lang="zh-CN" altLang="en-US">
                <a:solidFill>
                  <a:schemeClr val="tx2">
                    <a:lumMod val="75000"/>
                  </a:schemeClr>
                </a:solidFill>
              </a:rPr>
              <a:t>统计计算</a:t>
            </a:r>
            <a:r>
              <a:rPr lang="en-US" altLang="zh-CN">
                <a:solidFill>
                  <a:schemeClr val="tx2">
                    <a:lumMod val="75000"/>
                  </a:schemeClr>
                </a:solidFill>
              </a:rPr>
              <a:t>/</a:t>
            </a:r>
            <a:endParaRPr lang="en-US" altLang="zh-CN">
              <a:solidFill>
                <a:schemeClr val="tx2">
                  <a:lumMod val="75000"/>
                </a:schemeClr>
              </a:solidFill>
            </a:endParaRPr>
          </a:p>
          <a:p>
            <a:pPr algn="ctr"/>
            <a:r>
              <a:rPr lang="zh-CN" altLang="en-US">
                <a:solidFill>
                  <a:schemeClr val="tx2">
                    <a:lumMod val="75000"/>
                  </a:schemeClr>
                </a:solidFill>
              </a:rPr>
              <a:t>数据建模</a:t>
            </a:r>
            <a:endParaRPr lang="zh-CN" altLang="en-US">
              <a:solidFill>
                <a:schemeClr val="tx2">
                  <a:lumMod val="75000"/>
                </a:schemeClr>
              </a:solidFill>
            </a:endParaRPr>
          </a:p>
        </p:txBody>
      </p:sp>
      <p:cxnSp>
        <p:nvCxnSpPr>
          <p:cNvPr id="12" name="直接箭头连接符 11"/>
          <p:cNvCxnSpPr>
            <a:stCxn id="7" idx="3"/>
            <a:endCxn id="8" idx="1"/>
          </p:cNvCxnSpPr>
          <p:nvPr/>
        </p:nvCxnSpPr>
        <p:spPr>
          <a:xfrm flipV="1">
            <a:off x="2858135" y="1876425"/>
            <a:ext cx="819150"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466715" y="1876425"/>
            <a:ext cx="81978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3837940" y="2701290"/>
            <a:ext cx="1468755" cy="468630"/>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2">
                    <a:lumMod val="75000"/>
                  </a:schemeClr>
                </a:solidFill>
              </a:rPr>
              <a:t>高计算效率</a:t>
            </a:r>
            <a:endParaRPr lang="zh-CN" altLang="en-US">
              <a:solidFill>
                <a:schemeClr val="tx2">
                  <a:lumMod val="75000"/>
                </a:schemeClr>
              </a:solidFill>
            </a:endParaRPr>
          </a:p>
        </p:txBody>
      </p:sp>
      <p:sp>
        <p:nvSpPr>
          <p:cNvPr id="7" name="圆角矩形 6"/>
          <p:cNvSpPr/>
          <p:nvPr/>
        </p:nvSpPr>
        <p:spPr>
          <a:xfrm>
            <a:off x="1423670" y="1413510"/>
            <a:ext cx="1434465" cy="926465"/>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2">
                    <a:lumMod val="75000"/>
                  </a:schemeClr>
                </a:solidFill>
              </a:rPr>
              <a:t>大数据</a:t>
            </a:r>
            <a:endParaRPr lang="zh-CN" altLang="en-US">
              <a:solidFill>
                <a:schemeClr val="tx2">
                  <a:lumMod val="75000"/>
                </a:schemeClr>
              </a:solidFill>
            </a:endParaRPr>
          </a:p>
        </p:txBody>
      </p:sp>
      <p:sp>
        <p:nvSpPr>
          <p:cNvPr id="10" name="圆角矩形 9"/>
          <p:cNvSpPr/>
          <p:nvPr/>
        </p:nvSpPr>
        <p:spPr>
          <a:xfrm>
            <a:off x="6285865" y="1412875"/>
            <a:ext cx="1400810" cy="926465"/>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2">
                    <a:lumMod val="75000"/>
                  </a:schemeClr>
                </a:solidFill>
              </a:rPr>
              <a:t>分析结果</a:t>
            </a:r>
            <a:endParaRPr lang="zh-CN" altLang="en-US">
              <a:solidFill>
                <a:schemeClr val="tx2">
                  <a:lumMod val="75000"/>
                </a:schemeClr>
              </a:solidFill>
            </a:endParaRPr>
          </a:p>
        </p:txBody>
      </p:sp>
      <p:sp>
        <p:nvSpPr>
          <p:cNvPr id="5" name="下箭头 4"/>
          <p:cNvSpPr/>
          <p:nvPr/>
        </p:nvSpPr>
        <p:spPr>
          <a:xfrm rot="10800000">
            <a:off x="4476750" y="3317240"/>
            <a:ext cx="191135" cy="273685"/>
          </a:xfrm>
          <a:prstGeom prst="down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4008755" y="3738245"/>
            <a:ext cx="1182370" cy="368300"/>
          </a:xfrm>
          <a:prstGeom prst="rect">
            <a:avLst/>
          </a:prstGeom>
          <a:noFill/>
        </p:spPr>
        <p:txBody>
          <a:bodyPr wrap="square" rtlCol="0">
            <a:spAutoFit/>
          </a:bodyPr>
          <a:p>
            <a:r>
              <a:rPr lang="zh-CN" altLang="en-US">
                <a:latin typeface="楷体" panose="02010609060101010101" charset="-122"/>
                <a:ea typeface="楷体" panose="02010609060101010101" charset="-122"/>
              </a:rPr>
              <a:t>其他</a:t>
            </a:r>
            <a:r>
              <a:rPr lang="zh-CN" altLang="en-US">
                <a:latin typeface="楷体" panose="02010609060101010101" charset="-122"/>
                <a:ea typeface="楷体" panose="02010609060101010101" charset="-122"/>
              </a:rPr>
              <a:t>方法？</a:t>
            </a:r>
            <a:endParaRPr lang="zh-CN" altLang="en-US">
              <a:latin typeface="楷体" panose="02010609060101010101" charset="-122"/>
              <a:ea typeface="楷体" panose="02010609060101010101" charset="-122"/>
            </a:endParaRPr>
          </a:p>
        </p:txBody>
      </p:sp>
      <p:cxnSp>
        <p:nvCxnSpPr>
          <p:cNvPr id="18" name="直接箭头连接符 17"/>
          <p:cNvCxnSpPr>
            <a:stCxn id="8" idx="2"/>
            <a:endCxn id="3" idx="0"/>
          </p:cNvCxnSpPr>
          <p:nvPr/>
        </p:nvCxnSpPr>
        <p:spPr>
          <a:xfrm>
            <a:off x="4572000" y="2339340"/>
            <a:ext cx="635" cy="361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417320" y="4157345"/>
            <a:ext cx="1434465" cy="633095"/>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2">
                    <a:lumMod val="75000"/>
                  </a:schemeClr>
                </a:solidFill>
              </a:rPr>
              <a:t>物</a:t>
            </a:r>
            <a:r>
              <a:rPr lang="en-US" altLang="zh-CN">
                <a:solidFill>
                  <a:schemeClr val="tx2">
                    <a:lumMod val="75000"/>
                  </a:schemeClr>
                </a:solidFill>
              </a:rPr>
              <a:t>N</a:t>
            </a:r>
            <a:endParaRPr lang="en-US" altLang="zh-CN">
              <a:solidFill>
                <a:schemeClr val="tx2">
                  <a:lumMod val="75000"/>
                </a:schemeClr>
              </a:solidFill>
            </a:endParaRPr>
          </a:p>
        </p:txBody>
      </p:sp>
      <p:cxnSp>
        <p:nvCxnSpPr>
          <p:cNvPr id="13" name="直接箭头连接符 12"/>
          <p:cNvCxnSpPr>
            <a:stCxn id="6" idx="0"/>
            <a:endCxn id="7" idx="2"/>
          </p:cNvCxnSpPr>
          <p:nvPr/>
        </p:nvCxnSpPr>
        <p:spPr>
          <a:xfrm flipV="1">
            <a:off x="2134870" y="2339975"/>
            <a:ext cx="6350" cy="18173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176655" y="2792095"/>
            <a:ext cx="917575" cy="306705"/>
          </a:xfrm>
          <a:prstGeom prst="rect">
            <a:avLst/>
          </a:prstGeom>
          <a:noFill/>
        </p:spPr>
        <p:txBody>
          <a:bodyPr wrap="square" rtlCol="0">
            <a:spAutoFit/>
          </a:bodyPr>
          <a:p>
            <a:r>
              <a:rPr lang="zh-CN" altLang="en-US" sz="1400" b="1">
                <a:latin typeface="楷体" panose="02010609060101010101" charset="-122"/>
                <a:ea typeface="楷体" panose="02010609060101010101" charset="-122"/>
              </a:rPr>
              <a:t>产生数据</a:t>
            </a:r>
            <a:endParaRPr lang="zh-CN" altLang="en-US" sz="1400" b="1">
              <a:latin typeface="楷体" panose="02010609060101010101" charset="-122"/>
              <a:ea typeface="楷体" panose="02010609060101010101" charset="-122"/>
            </a:endParaRPr>
          </a:p>
        </p:txBody>
      </p:sp>
      <p:sp>
        <p:nvSpPr>
          <p:cNvPr id="20" name="圆角矩形 19"/>
          <p:cNvSpPr/>
          <p:nvPr/>
        </p:nvSpPr>
        <p:spPr>
          <a:xfrm>
            <a:off x="6269355" y="4157345"/>
            <a:ext cx="1434465" cy="633095"/>
          </a:xfrm>
          <a:prstGeom prst="roundRect">
            <a:avLst/>
          </a:prstGeom>
          <a:solidFill>
            <a:schemeClr val="accent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2">
                    <a:lumMod val="75000"/>
                  </a:schemeClr>
                </a:solidFill>
              </a:rPr>
              <a:t>物</a:t>
            </a:r>
            <a:r>
              <a:rPr lang="en-US" altLang="zh-CN">
                <a:solidFill>
                  <a:schemeClr val="tx2">
                    <a:lumMod val="75000"/>
                  </a:schemeClr>
                </a:solidFill>
              </a:rPr>
              <a:t>M</a:t>
            </a:r>
            <a:endParaRPr lang="en-US" altLang="zh-CN">
              <a:solidFill>
                <a:schemeClr val="tx2">
                  <a:lumMod val="75000"/>
                </a:schemeClr>
              </a:solidFill>
            </a:endParaRPr>
          </a:p>
        </p:txBody>
      </p:sp>
      <p:cxnSp>
        <p:nvCxnSpPr>
          <p:cNvPr id="21" name="直接箭头连接符 20"/>
          <p:cNvCxnSpPr>
            <a:stCxn id="10" idx="2"/>
            <a:endCxn id="20" idx="0"/>
          </p:cNvCxnSpPr>
          <p:nvPr/>
        </p:nvCxnSpPr>
        <p:spPr>
          <a:xfrm>
            <a:off x="6986270" y="2339340"/>
            <a:ext cx="635" cy="18180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003415" y="2784475"/>
            <a:ext cx="917575" cy="306705"/>
          </a:xfrm>
          <a:prstGeom prst="rect">
            <a:avLst/>
          </a:prstGeom>
          <a:noFill/>
        </p:spPr>
        <p:txBody>
          <a:bodyPr wrap="square" rtlCol="0">
            <a:spAutoFit/>
          </a:bodyPr>
          <a:p>
            <a:r>
              <a:rPr lang="zh-CN" altLang="en-US" sz="1400" b="1">
                <a:latin typeface="楷体" panose="02010609060101010101" charset="-122"/>
                <a:ea typeface="楷体" panose="02010609060101010101" charset="-122"/>
              </a:rPr>
              <a:t>返回结果</a:t>
            </a:r>
            <a:endParaRPr lang="zh-CN" altLang="en-US" sz="1400" b="1">
              <a:latin typeface="楷体" panose="02010609060101010101" charset="-122"/>
              <a:ea typeface="楷体" panose="02010609060101010101" charset="-122"/>
            </a:endParaRPr>
          </a:p>
        </p:txBody>
      </p:sp>
      <p:cxnSp>
        <p:nvCxnSpPr>
          <p:cNvPr id="23" name="直接箭头连接符 22"/>
          <p:cNvCxnSpPr>
            <a:stCxn id="6" idx="3"/>
            <a:endCxn id="20" idx="1"/>
          </p:cNvCxnSpPr>
          <p:nvPr/>
        </p:nvCxnSpPr>
        <p:spPr>
          <a:xfrm>
            <a:off x="2851785" y="4474210"/>
            <a:ext cx="341757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677285" y="4568825"/>
            <a:ext cx="1671320" cy="306705"/>
          </a:xfrm>
          <a:prstGeom prst="rect">
            <a:avLst/>
          </a:prstGeom>
          <a:noFill/>
        </p:spPr>
        <p:txBody>
          <a:bodyPr wrap="square" rtlCol="0">
            <a:spAutoFit/>
          </a:bodyPr>
          <a:p>
            <a:r>
              <a:rPr lang="zh-CN" altLang="en-US" sz="1400" b="1">
                <a:latin typeface="楷体" panose="02010609060101010101" charset="-122"/>
                <a:ea typeface="楷体" panose="02010609060101010101" charset="-122"/>
              </a:rPr>
              <a:t>交互、影响、控制</a:t>
            </a:r>
            <a:endParaRPr lang="zh-CN" altLang="en-US" sz="1400" b="1">
              <a:latin typeface="楷体" panose="02010609060101010101" charset="-122"/>
              <a:ea typeface="楷体" panose="02010609060101010101" charset="-122"/>
            </a:endParaRPr>
          </a:p>
        </p:txBody>
      </p:sp>
      <p:sp>
        <p:nvSpPr>
          <p:cNvPr id="11" name="矩形 10"/>
          <p:cNvSpPr/>
          <p:nvPr/>
        </p:nvSpPr>
        <p:spPr>
          <a:xfrm>
            <a:off x="3176905" y="1206500"/>
            <a:ext cx="2792095" cy="3141980"/>
          </a:xfrm>
          <a:prstGeom prst="rect">
            <a:avLst/>
          </a:prstGeom>
          <a:noFill/>
          <a:ln w="19050" cmpd="sng">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4114165" y="3738245"/>
            <a:ext cx="923290" cy="337185"/>
          </a:xfrm>
          <a:prstGeom prst="rect">
            <a:avLst/>
          </a:prstGeom>
          <a:noFill/>
        </p:spPr>
        <p:txBody>
          <a:bodyPr wrap="square" rtlCol="0">
            <a:spAutoFit/>
          </a:bodyPr>
          <a:p>
            <a:r>
              <a:rPr lang="zh-CN" altLang="en-US" sz="1600" b="1">
                <a:solidFill>
                  <a:srgbClr val="0070C0"/>
                </a:solidFill>
                <a:latin typeface="楷体" panose="02010609060101010101" charset="-122"/>
                <a:ea typeface="楷体" panose="02010609060101010101" charset="-122"/>
              </a:rPr>
              <a:t>云计算</a:t>
            </a:r>
            <a:endParaRPr lang="zh-CN" altLang="en-US" sz="1600" b="1">
              <a:solidFill>
                <a:srgbClr val="0070C0"/>
              </a:solidFill>
              <a:latin typeface="楷体" panose="02010609060101010101" charset="-122"/>
              <a:ea typeface="楷体" panose="02010609060101010101" charset="-122"/>
            </a:endParaRPr>
          </a:p>
        </p:txBody>
      </p:sp>
      <p:cxnSp>
        <p:nvCxnSpPr>
          <p:cNvPr id="26" name="直接箭头连接符 25"/>
          <p:cNvCxnSpPr>
            <a:stCxn id="25" idx="0"/>
            <a:endCxn id="3" idx="2"/>
          </p:cNvCxnSpPr>
          <p:nvPr/>
        </p:nvCxnSpPr>
        <p:spPr>
          <a:xfrm flipH="1" flipV="1">
            <a:off x="4572635" y="3169920"/>
            <a:ext cx="3175" cy="56832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29" name="文本框 28"/>
          <p:cNvSpPr txBox="1"/>
          <p:nvPr/>
        </p:nvSpPr>
        <p:spPr>
          <a:xfrm>
            <a:off x="4098290" y="899795"/>
            <a:ext cx="1155700" cy="337185"/>
          </a:xfrm>
          <a:prstGeom prst="rect">
            <a:avLst/>
          </a:prstGeom>
          <a:noFill/>
        </p:spPr>
        <p:txBody>
          <a:bodyPr wrap="square" rtlCol="0">
            <a:spAutoFit/>
          </a:bodyPr>
          <a:p>
            <a:r>
              <a:rPr lang="zh-CN" altLang="en-US" sz="1600" b="1">
                <a:solidFill>
                  <a:srgbClr val="0070C0"/>
                </a:solidFill>
                <a:latin typeface="楷体" panose="02010609060101010101" charset="-122"/>
                <a:ea typeface="楷体" panose="02010609060101010101" charset="-122"/>
              </a:rPr>
              <a:t>统计赋能</a:t>
            </a:r>
            <a:endParaRPr lang="zh-CN" altLang="en-US" sz="1600" b="1">
              <a:solidFill>
                <a:srgbClr val="0070C0"/>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22" presetClass="entr" presetSubtype="4"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down)">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19" grpId="1"/>
      <p:bldP spid="22" grpId="1"/>
      <p:bldP spid="20" grpId="1" animBg="1"/>
      <p:bldP spid="24" grpId="1"/>
      <p:bldP spid="16" grpId="0"/>
      <p:bldP spid="5" grpId="0" bldLvl="0" animBg="1"/>
      <p:bldP spid="16" grpId="1"/>
      <p:bldP spid="5" grpId="1" animBg="1"/>
      <p:bldP spid="25" grpId="0"/>
      <p:bldP spid="11" grpId="0" bldLvl="0" animBg="1"/>
      <p:bldP spid="25" grpId="1"/>
      <p:bldP spid="11" grpId="1" animBg="1"/>
      <p:bldP spid="29" grpId="0"/>
      <p:bldP spid="2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8485" y="430530"/>
            <a:ext cx="7133590" cy="829945"/>
          </a:xfrm>
          <a:prstGeom prst="rect">
            <a:avLst/>
          </a:prstGeom>
          <a:noFill/>
        </p:spPr>
        <p:txBody>
          <a:bodyPr wrap="square" rtlCol="0">
            <a:spAutoFit/>
          </a:bodyPr>
          <a:lstStyle/>
          <a:p>
            <a:r>
              <a:rPr lang="en-US" altLang="zh-CN" sz="2400" b="1" dirty="0"/>
              <a:t>3.</a:t>
            </a:r>
            <a:r>
              <a:rPr lang="zh-CN" altLang="en-US" sz="2400" b="1" dirty="0"/>
              <a:t> 端管云</a:t>
            </a:r>
            <a:r>
              <a:rPr lang="en-US" altLang="zh-CN" sz="2400" b="1" dirty="0"/>
              <a:t>+AI</a:t>
            </a:r>
            <a:r>
              <a:rPr lang="zh-CN" altLang="en-US" sz="2400" b="1" dirty="0"/>
              <a:t>架构</a:t>
            </a:r>
            <a:r>
              <a:rPr lang="en-US" altLang="zh-CN" sz="2400" b="1" dirty="0"/>
              <a:t>——</a:t>
            </a:r>
            <a:r>
              <a:rPr lang="zh-CN" altLang="en-US" sz="2400" b="1" dirty="0"/>
              <a:t>简介</a:t>
            </a:r>
            <a:endParaRPr lang="zh-CN" altLang="en-US" sz="2400" dirty="0"/>
          </a:p>
          <a:p>
            <a:endParaRPr lang="zh-CN" altLang="en-US" sz="2400" b="1" dirty="0"/>
          </a:p>
        </p:txBody>
      </p:sp>
      <p:sp>
        <p:nvSpPr>
          <p:cNvPr id="11" name="文本框 10"/>
          <p:cNvSpPr txBox="1"/>
          <p:nvPr/>
        </p:nvSpPr>
        <p:spPr>
          <a:xfrm>
            <a:off x="740410" y="1094740"/>
            <a:ext cx="7663180" cy="645160"/>
          </a:xfrm>
          <a:prstGeom prst="rect">
            <a:avLst/>
          </a:prstGeom>
          <a:noFill/>
        </p:spPr>
        <p:txBody>
          <a:bodyPr wrap="square" rtlCol="0">
            <a:spAutoFit/>
          </a:bodyPr>
          <a:lstStyle/>
          <a:p>
            <a:pPr indent="0">
              <a:buFont typeface="Arial" panose="020B0604020202020204" pitchFamily="34" charset="0"/>
              <a:buNone/>
            </a:pPr>
            <a:endParaRPr lang="zh-CN" altLang="en-US" dirty="0"/>
          </a:p>
          <a:p>
            <a:pPr indent="0">
              <a:buFont typeface="Arial" panose="020B0604020202020204" pitchFamily="34" charset="0"/>
              <a:buNone/>
            </a:pPr>
            <a:endParaRPr lang="zh-CN"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自定义 3">
      <a:dk1>
        <a:sysClr val="windowText" lastClr="000000"/>
      </a:dk1>
      <a:lt1>
        <a:sysClr val="window" lastClr="FFFFFF"/>
      </a:lt1>
      <a:dk2>
        <a:srgbClr val="44546A"/>
      </a:dk2>
      <a:lt2>
        <a:srgbClr val="E7E6E6"/>
      </a:lt2>
      <a:accent1>
        <a:srgbClr val="000000"/>
      </a:accent1>
      <a:accent2>
        <a:srgbClr val="FFFFFF"/>
      </a:accent2>
      <a:accent3>
        <a:srgbClr val="000000"/>
      </a:accent3>
      <a:accent4>
        <a:srgbClr val="FFFFFF"/>
      </a:accent4>
      <a:accent5>
        <a:srgbClr val="000000"/>
      </a:accent5>
      <a:accent6>
        <a:srgbClr val="FFFFFF"/>
      </a:accent6>
      <a:hlink>
        <a:srgbClr val="000000"/>
      </a:hlink>
      <a:folHlink>
        <a:srgbClr val="954F72"/>
      </a:folHlink>
    </a:clrScheme>
    <a:fontScheme name="方正大标宋简体">
      <a:majorFont>
        <a:latin typeface="Arial"/>
        <a:ea typeface="方正大标宋简体"/>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2717</Words>
  <Application>WPS 演示</Application>
  <PresentationFormat>全屏显示(16:9)</PresentationFormat>
  <Paragraphs>347</Paragraphs>
  <Slides>52</Slides>
  <Notes>0</Notes>
  <HiddenSlides>0</HiddenSlides>
  <MMClips>1</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52</vt:i4>
      </vt:variant>
    </vt:vector>
  </HeadingPairs>
  <TitlesOfParts>
    <vt:vector size="79" baseType="lpstr">
      <vt:lpstr>Arial</vt:lpstr>
      <vt:lpstr>宋体</vt:lpstr>
      <vt:lpstr>Wingdings</vt:lpstr>
      <vt:lpstr>方正风雅宋简体</vt:lpstr>
      <vt:lpstr>Times New Roman</vt:lpstr>
      <vt:lpstr>NimbusRomNo9L-Medi</vt:lpstr>
      <vt:lpstr>Segoe Print</vt:lpstr>
      <vt:lpstr>Calibri Light</vt:lpstr>
      <vt:lpstr>微软雅黑 Light</vt:lpstr>
      <vt:lpstr>微软雅黑</vt:lpstr>
      <vt:lpstr>方正大标宋简体</vt:lpstr>
      <vt:lpstr>等线</vt:lpstr>
      <vt:lpstr>Arial Unicode MS</vt:lpstr>
      <vt:lpstr>LinBiolinumTB</vt:lpstr>
      <vt:lpstr>Cambria Math</vt:lpstr>
      <vt:lpstr>LinBiolinumTI</vt:lpstr>
      <vt:lpstr>Arial</vt:lpstr>
      <vt:lpstr>仿宋</vt:lpstr>
      <vt:lpstr>黑体</vt:lpstr>
      <vt:lpstr>华文仿宋</vt:lpstr>
      <vt:lpstr>华文隶书</vt:lpstr>
      <vt:lpstr>华文细黑</vt:lpstr>
      <vt:lpstr>华文新魏</vt:lpstr>
      <vt:lpstr>华文行楷</vt:lpstr>
      <vt:lpstr>华文中宋</vt:lpstr>
      <vt:lpstr>楷体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 哒哒</dc:creator>
  <cp:lastModifiedBy>DELL</cp:lastModifiedBy>
  <cp:revision>271</cp:revision>
  <dcterms:created xsi:type="dcterms:W3CDTF">2018-05-07T15:33:00Z</dcterms:created>
  <dcterms:modified xsi:type="dcterms:W3CDTF">2021-07-08T09:10:16Z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AACF061379D34B71B1169B0D34E875A7</vt:lpwstr>
  </property>
</Properties>
</file>